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  <p:sldMasterId id="2147483894" r:id="rId2"/>
  </p:sldMasterIdLst>
  <p:sldIdLst>
    <p:sldId id="286" r:id="rId3"/>
    <p:sldId id="304" r:id="rId4"/>
    <p:sldId id="302" r:id="rId5"/>
    <p:sldId id="303" r:id="rId6"/>
    <p:sldId id="306" r:id="rId7"/>
    <p:sldId id="307" r:id="rId8"/>
    <p:sldId id="317" r:id="rId9"/>
    <p:sldId id="318" r:id="rId10"/>
    <p:sldId id="319" r:id="rId11"/>
    <p:sldId id="320" r:id="rId12"/>
    <p:sldId id="321" r:id="rId13"/>
    <p:sldId id="322" r:id="rId14"/>
    <p:sldId id="324" r:id="rId15"/>
    <p:sldId id="323" r:id="rId16"/>
    <p:sldId id="325" r:id="rId17"/>
    <p:sldId id="326" r:id="rId18"/>
    <p:sldId id="315" r:id="rId19"/>
    <p:sldId id="266" r:id="rId20"/>
    <p:sldId id="268" r:id="rId21"/>
    <p:sldId id="267" r:id="rId22"/>
    <p:sldId id="265" r:id="rId23"/>
    <p:sldId id="269" r:id="rId24"/>
    <p:sldId id="270" r:id="rId25"/>
    <p:sldId id="272" r:id="rId26"/>
    <p:sldId id="271" r:id="rId27"/>
    <p:sldId id="273" r:id="rId28"/>
    <p:sldId id="274" r:id="rId29"/>
    <p:sldId id="275" r:id="rId30"/>
    <p:sldId id="276" r:id="rId31"/>
    <p:sldId id="277" r:id="rId32"/>
    <p:sldId id="278" r:id="rId33"/>
    <p:sldId id="279" r:id="rId34"/>
    <p:sldId id="281" r:id="rId35"/>
    <p:sldId id="282" r:id="rId36"/>
    <p:sldId id="283" r:id="rId37"/>
    <p:sldId id="284" r:id="rId38"/>
    <p:sldId id="285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9" r:id="rId48"/>
    <p:sldId id="298" r:id="rId49"/>
    <p:sldId id="297" r:id="rId50"/>
    <p:sldId id="300" r:id="rId51"/>
    <p:sldId id="287" r:id="rId52"/>
    <p:sldId id="301" r:id="rId5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08" autoAdjust="0"/>
    <p:restoredTop sz="94660"/>
  </p:normalViewPr>
  <p:slideViewPr>
    <p:cSldViewPr snapToGrid="0">
      <p:cViewPr varScale="1">
        <p:scale>
          <a:sx n="122" d="100"/>
          <a:sy n="122" d="100"/>
        </p:scale>
        <p:origin x="96" y="2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tableStyles" Target="tableStyle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702AC-6BD8-4265-8194-254349EA603F}" type="datetimeFigureOut">
              <a:rPr kumimoji="1" lang="ja-JP" altLang="en-US" smtClean="0"/>
              <a:t>2023/4/17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EBB8-990F-4706-B659-40F7CCE396C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678285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702AC-6BD8-4265-8194-254349EA603F}" type="datetimeFigureOut">
              <a:rPr kumimoji="1" lang="ja-JP" altLang="en-US" smtClean="0"/>
              <a:t>2023/4/17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EBB8-990F-4706-B659-40F7CCE396C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26816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702AC-6BD8-4265-8194-254349EA603F}" type="datetimeFigureOut">
              <a:rPr kumimoji="1" lang="ja-JP" altLang="en-US" smtClean="0"/>
              <a:t>2023/4/17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EBB8-990F-4706-B659-40F7CCE396C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878700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D990DB1-66EE-D592-2109-444477A368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85A98849-ED66-7FCE-861C-533980E47D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4D1227C-7CC4-1E2F-001B-C37DCE00DB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702AC-6BD8-4265-8194-254349EA603F}" type="datetimeFigureOut">
              <a:rPr kumimoji="1" lang="ja-JP" altLang="en-US" smtClean="0"/>
              <a:t>2023/4/17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6E466E4-8D76-4591-6D3C-57336CEA8E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D3EA434-F798-5AA4-32C6-5780125663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EBB8-990F-4706-B659-40F7CCE396C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46111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E93C30A-E066-A05B-C074-939508B474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BD4AFB7-1EEC-2A4A-5D43-E524F9CF29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262468D-3D24-4A3A-55DE-874A573E74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702AC-6BD8-4265-8194-254349EA603F}" type="datetimeFigureOut">
              <a:rPr kumimoji="1" lang="ja-JP" altLang="en-US" smtClean="0"/>
              <a:t>2023/4/17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A37084A-9CA3-0452-D780-5794E6682C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B2944DE-E85B-F63F-5367-E5C90E21E1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EBB8-990F-4706-B659-40F7CCE396C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830774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4F626A-42C3-3182-18FE-BCCD558ACF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4DB02129-5904-DA8F-563F-F0A65FC632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5CF07D6-D16E-DD07-5C26-548D187956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702AC-6BD8-4265-8194-254349EA603F}" type="datetimeFigureOut">
              <a:rPr kumimoji="1" lang="ja-JP" altLang="en-US" smtClean="0"/>
              <a:t>2023/4/17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38D3CE2-EB5D-D14B-E83A-CDDB7A171D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CD77C64-6655-6674-E3F8-F6C8253E5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EBB8-990F-4706-B659-40F7CCE396C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751234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152E2E0-8C5F-796D-0E25-615C065B6C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97E14E3-ABB4-336D-0F47-814DBF5331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7C6AAF26-4F3B-7879-55EC-DA97DDB07F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F56680C7-8129-56E2-8B1E-D2C3B39A48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702AC-6BD8-4265-8194-254349EA603F}" type="datetimeFigureOut">
              <a:rPr kumimoji="1" lang="ja-JP" altLang="en-US" smtClean="0"/>
              <a:t>2023/4/17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B4979DC2-E666-DB69-404F-1FBC1DA4C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6F343159-9844-ED84-0D86-A6EB6BACB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EBB8-990F-4706-B659-40F7CCE396C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4994557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B7E61FC-37F5-BBE9-DE53-8658B6B873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A00393CB-5A4C-D9B4-DAF3-F102CE5E62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149DFF9C-CD62-56AD-E725-47BD74485F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D111BD0D-F656-DD2A-BA0E-64DF6196B78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C3DC1627-F6B2-CD6A-8E12-544BF9580F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102AD481-34A3-A350-2674-EBECAB0975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702AC-6BD8-4265-8194-254349EA603F}" type="datetimeFigureOut">
              <a:rPr kumimoji="1" lang="ja-JP" altLang="en-US" smtClean="0"/>
              <a:t>2023/4/17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1EA8B67B-4837-00C9-8856-F5E8BC89D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CA0B15C1-A6C6-D13C-4FBF-0803A5C5C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EBB8-990F-4706-B659-40F7CCE396C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9482076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26B83CD-7BE3-B5BF-3F52-502F1A44C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163FAE91-CB5A-D20B-7607-2478C6B204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702AC-6BD8-4265-8194-254349EA603F}" type="datetimeFigureOut">
              <a:rPr kumimoji="1" lang="ja-JP" altLang="en-US" smtClean="0"/>
              <a:t>2023/4/17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F2ADAE9D-31AF-956A-4AB3-624D8F5F80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8684EEE2-1A79-9AF9-CE86-C75F2F9A1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EBB8-990F-4706-B659-40F7CCE396C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6010849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CB0C94DD-C7E7-5B6B-28D8-53D3D90A8E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702AC-6BD8-4265-8194-254349EA603F}" type="datetimeFigureOut">
              <a:rPr kumimoji="1" lang="ja-JP" altLang="en-US" smtClean="0"/>
              <a:t>2023/4/17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2CBD4C1A-642F-9596-7AA9-3D132193C3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B6437F6-1C24-6EE6-8C41-E96F267A05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EBB8-990F-4706-B659-40F7CCE396C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9372793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4FE7F46-F109-2844-BDF1-562546F58A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5D22AC1-3019-4C39-EEE5-EE99F7E0DD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D21DEDBA-8710-1740-15D4-181BAFA0C3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004B92C0-54AB-CA22-4059-5956781719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702AC-6BD8-4265-8194-254349EA603F}" type="datetimeFigureOut">
              <a:rPr kumimoji="1" lang="ja-JP" altLang="en-US" smtClean="0"/>
              <a:t>2023/4/17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E7FE790C-4BEC-37FA-7DB2-921419B135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FE14FDB1-A6E0-C149-9444-5045AD34B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EBB8-990F-4706-B659-40F7CCE396C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919232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702AC-6BD8-4265-8194-254349EA603F}" type="datetimeFigureOut">
              <a:rPr kumimoji="1" lang="ja-JP" altLang="en-US" smtClean="0"/>
              <a:t>2023/4/17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EBB8-990F-4706-B659-40F7CCE396C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9659702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DA8D2C8-2958-9F7F-BDAC-62AB4A393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B3E21623-613D-F3F5-645D-CF2B065CE17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7C933F78-FAFB-341F-1D46-242E876070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7741C25A-5D7E-7A69-BA24-A6F6A1B15E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702AC-6BD8-4265-8194-254349EA603F}" type="datetimeFigureOut">
              <a:rPr kumimoji="1" lang="ja-JP" altLang="en-US" smtClean="0"/>
              <a:t>2023/4/17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7C620DD9-FF1D-D368-387E-CD67F63ABA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323CF579-C9BB-59B8-473E-7F50AAC0F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EBB8-990F-4706-B659-40F7CCE396C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0812406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EA83D21-3217-FFF7-BB5F-BF1BCA32DB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95BFD2AF-9C73-D6B0-0370-0E222CC1B6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774E4D1-9F4E-F447-AEBC-4854E4A09F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702AC-6BD8-4265-8194-254349EA603F}" type="datetimeFigureOut">
              <a:rPr kumimoji="1" lang="ja-JP" altLang="en-US" smtClean="0"/>
              <a:t>2023/4/17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89C6C12-ED98-AB6F-FD67-5FB076F2AB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21CAD7D-AC3B-4C31-C0A4-7731300D80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EBB8-990F-4706-B659-40F7CCE396C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0225995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1762745B-FDA0-45BA-3452-4EB7B0803FE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DC50E6A8-F87C-E096-18DF-976DB14996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B6A53F7-E5AE-E40B-442C-D8C135AED9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702AC-6BD8-4265-8194-254349EA603F}" type="datetimeFigureOut">
              <a:rPr kumimoji="1" lang="ja-JP" altLang="en-US" smtClean="0"/>
              <a:t>2023/4/17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57764A4-6DE4-BCB6-DFDA-C5532A6411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F377CB8-C92B-566B-A9B3-74D9BA60E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EBB8-990F-4706-B659-40F7CCE396C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2484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702AC-6BD8-4265-8194-254349EA603F}" type="datetimeFigureOut">
              <a:rPr kumimoji="1" lang="ja-JP" altLang="en-US" smtClean="0"/>
              <a:t>2023/4/17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EBB8-990F-4706-B659-40F7CCE396C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397279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702AC-6BD8-4265-8194-254349EA603F}" type="datetimeFigureOut">
              <a:rPr kumimoji="1" lang="ja-JP" altLang="en-US" smtClean="0"/>
              <a:t>2023/4/17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EBB8-990F-4706-B659-40F7CCE396C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275197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702AC-6BD8-4265-8194-254349EA603F}" type="datetimeFigureOut">
              <a:rPr kumimoji="1" lang="ja-JP" altLang="en-US" smtClean="0"/>
              <a:t>2023/4/17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EBB8-990F-4706-B659-40F7CCE396C6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95308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702AC-6BD8-4265-8194-254349EA603F}" type="datetimeFigureOut">
              <a:rPr kumimoji="1" lang="ja-JP" altLang="en-US" smtClean="0"/>
              <a:t>2023/4/17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EBB8-990F-4706-B659-40F7CCE396C6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0783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702AC-6BD8-4265-8194-254349EA603F}" type="datetimeFigureOut">
              <a:rPr kumimoji="1" lang="ja-JP" altLang="en-US" smtClean="0"/>
              <a:t>2023/4/17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EBB8-990F-4706-B659-40F7CCE396C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562671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702AC-6BD8-4265-8194-254349EA603F}" type="datetimeFigureOut">
              <a:rPr kumimoji="1" lang="ja-JP" altLang="en-US" smtClean="0"/>
              <a:t>2023/4/17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EBB8-990F-4706-B659-40F7CCE396C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30561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702AC-6BD8-4265-8194-254349EA603F}" type="datetimeFigureOut">
              <a:rPr kumimoji="1" lang="ja-JP" altLang="en-US" smtClean="0"/>
              <a:t>2023/4/17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EBB8-990F-4706-B659-40F7CCE396C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834193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626702AC-6BD8-4265-8194-254349EA603F}" type="datetimeFigureOut">
              <a:rPr kumimoji="1" lang="ja-JP" altLang="en-US" smtClean="0"/>
              <a:t>2023/4/17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D1EBB8-990F-4706-B659-40F7CCE396C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891890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BDBE702D-2B5D-4F5D-49FE-2FEFAE064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4D40F20-9E90-5629-C7B7-EEEEF311B0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9E47EA8-4FED-AF38-DA92-6C05292B9F2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6702AC-6BD8-4265-8194-254349EA603F}" type="datetimeFigureOut">
              <a:rPr kumimoji="1" lang="ja-JP" altLang="en-US" smtClean="0"/>
              <a:t>2023/4/17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9D16BBB-FF1A-A0BE-AA37-760AA069ED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E258296-0EAA-6507-F8A4-90694E53A6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D1EBB8-990F-4706-B659-40F7CCE396C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887198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5" r:id="rId1"/>
    <p:sldLayoutId id="2147483896" r:id="rId2"/>
    <p:sldLayoutId id="2147483897" r:id="rId3"/>
    <p:sldLayoutId id="2147483898" r:id="rId4"/>
    <p:sldLayoutId id="2147483899" r:id="rId5"/>
    <p:sldLayoutId id="2147483900" r:id="rId6"/>
    <p:sldLayoutId id="2147483901" r:id="rId7"/>
    <p:sldLayoutId id="2147483902" r:id="rId8"/>
    <p:sldLayoutId id="2147483903" r:id="rId9"/>
    <p:sldLayoutId id="2147483904" r:id="rId10"/>
    <p:sldLayoutId id="214748390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8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8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8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8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8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FE355468-9D81-C2A5-41D8-6308C52296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5038" y="0"/>
            <a:ext cx="72819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4966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35B9968D-CF2B-0E30-9BE5-86C2401FCE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920" y="0"/>
            <a:ext cx="117941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8070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896F5C3D-2BD1-971C-00A0-7FC284F455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6274" y="1836420"/>
            <a:ext cx="6165725" cy="3585210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403C9333-383F-D3E0-DA3E-78325CC73C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36420"/>
            <a:ext cx="5643522" cy="3642360"/>
          </a:xfrm>
          <a:prstGeom prst="rect">
            <a:avLst/>
          </a:prstGeom>
        </p:spPr>
      </p:pic>
      <p:sp>
        <p:nvSpPr>
          <p:cNvPr id="5" name="フリーフォーム: 図形 4">
            <a:extLst>
              <a:ext uri="{FF2B5EF4-FFF2-40B4-BE49-F238E27FC236}">
                <a16:creationId xmlns:a16="http://schemas.microsoft.com/office/drawing/2014/main" id="{4A67DD5D-053C-DB07-BD8C-CA75C5122F3E}"/>
              </a:ext>
            </a:extLst>
          </p:cNvPr>
          <p:cNvSpPr/>
          <p:nvPr/>
        </p:nvSpPr>
        <p:spPr>
          <a:xfrm>
            <a:off x="6728460" y="2985404"/>
            <a:ext cx="4770120" cy="1426667"/>
          </a:xfrm>
          <a:custGeom>
            <a:avLst/>
            <a:gdLst>
              <a:gd name="connsiteX0" fmla="*/ 4770120 w 4770120"/>
              <a:gd name="connsiteY0" fmla="*/ 1312276 h 1426667"/>
              <a:gd name="connsiteX1" fmla="*/ 3326130 w 4770120"/>
              <a:gd name="connsiteY1" fmla="*/ 1316086 h 1426667"/>
              <a:gd name="connsiteX2" fmla="*/ 3688080 w 4770120"/>
              <a:gd name="connsiteY2" fmla="*/ 154036 h 1426667"/>
              <a:gd name="connsiteX3" fmla="*/ 137160 w 4770120"/>
              <a:gd name="connsiteY3" fmla="*/ 134986 h 1426667"/>
              <a:gd name="connsiteX4" fmla="*/ 746760 w 4770120"/>
              <a:gd name="connsiteY4" fmla="*/ 1281796 h 1426667"/>
              <a:gd name="connsiteX5" fmla="*/ 0 w 4770120"/>
              <a:gd name="connsiteY5" fmla="*/ 1338946 h 14266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70120" h="1426667">
                <a:moveTo>
                  <a:pt x="4770120" y="1312276"/>
                </a:moveTo>
                <a:cubicBezTo>
                  <a:pt x="4138295" y="1410701"/>
                  <a:pt x="3506470" y="1509126"/>
                  <a:pt x="3326130" y="1316086"/>
                </a:cubicBezTo>
                <a:cubicBezTo>
                  <a:pt x="3145790" y="1123046"/>
                  <a:pt x="4219575" y="350886"/>
                  <a:pt x="3688080" y="154036"/>
                </a:cubicBezTo>
                <a:cubicBezTo>
                  <a:pt x="3156585" y="-42814"/>
                  <a:pt x="627380" y="-52974"/>
                  <a:pt x="137160" y="134986"/>
                </a:cubicBezTo>
                <a:cubicBezTo>
                  <a:pt x="-353060" y="322946"/>
                  <a:pt x="769620" y="1081136"/>
                  <a:pt x="746760" y="1281796"/>
                </a:cubicBezTo>
                <a:cubicBezTo>
                  <a:pt x="723900" y="1482456"/>
                  <a:pt x="361950" y="1410701"/>
                  <a:pt x="0" y="1338946"/>
                </a:cubicBezTo>
              </a:path>
            </a:pathLst>
          </a:custGeom>
          <a:noFill/>
          <a:ln w="19050">
            <a:solidFill>
              <a:srgbClr val="C00000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32993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896F5C3D-2BD1-971C-00A0-7FC284F455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4364" y="1807320"/>
            <a:ext cx="6165725" cy="3585210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CE4E0F78-89CA-93E5-54FF-A7E3080F7C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899" y="1554060"/>
            <a:ext cx="5781575" cy="4091730"/>
          </a:xfrm>
          <a:prstGeom prst="rect">
            <a:avLst/>
          </a:prstGeom>
        </p:spPr>
      </p:pic>
      <p:sp>
        <p:nvSpPr>
          <p:cNvPr id="7" name="フリーフォーム: 図形 6">
            <a:extLst>
              <a:ext uri="{FF2B5EF4-FFF2-40B4-BE49-F238E27FC236}">
                <a16:creationId xmlns:a16="http://schemas.microsoft.com/office/drawing/2014/main" id="{18BD0A26-EE05-3FCD-B10B-D33ADF6DEA30}"/>
              </a:ext>
            </a:extLst>
          </p:cNvPr>
          <p:cNvSpPr/>
          <p:nvPr/>
        </p:nvSpPr>
        <p:spPr>
          <a:xfrm>
            <a:off x="8099782" y="3238150"/>
            <a:ext cx="3409913" cy="2107389"/>
          </a:xfrm>
          <a:custGeom>
            <a:avLst/>
            <a:gdLst>
              <a:gd name="connsiteX0" fmla="*/ 3409913 w 3409913"/>
              <a:gd name="connsiteY0" fmla="*/ 1015068 h 2107389"/>
              <a:gd name="connsiteX1" fmla="*/ 2126398 w 3409913"/>
              <a:gd name="connsiteY1" fmla="*/ 1942052 h 2107389"/>
              <a:gd name="connsiteX2" fmla="*/ 159179 w 3409913"/>
              <a:gd name="connsiteY2" fmla="*/ 1912690 h 2107389"/>
              <a:gd name="connsiteX3" fmla="*/ 259847 w 3409913"/>
              <a:gd name="connsiteY3" fmla="*/ 0 h 2107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09913" h="2107389">
                <a:moveTo>
                  <a:pt x="3409913" y="1015068"/>
                </a:moveTo>
                <a:cubicBezTo>
                  <a:pt x="3039050" y="1403758"/>
                  <a:pt x="2668187" y="1792448"/>
                  <a:pt x="2126398" y="1942052"/>
                </a:cubicBezTo>
                <a:cubicBezTo>
                  <a:pt x="1584609" y="2091656"/>
                  <a:pt x="470271" y="2236365"/>
                  <a:pt x="159179" y="1912690"/>
                </a:cubicBezTo>
                <a:cubicBezTo>
                  <a:pt x="-151913" y="1589015"/>
                  <a:pt x="53967" y="794507"/>
                  <a:pt x="259847" y="0"/>
                </a:cubicBezTo>
              </a:path>
            </a:pathLst>
          </a:custGeom>
          <a:noFill/>
          <a:ln w="28575">
            <a:solidFill>
              <a:srgbClr val="C00000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026184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B4804F39-EF17-E095-9781-ED925FF084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629" y="0"/>
            <a:ext cx="117187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7020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5BA1B973-4151-37FE-2557-F0A6C34CA4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640" y="0"/>
            <a:ext cx="11316719" cy="6858000"/>
          </a:xfrm>
          <a:prstGeom prst="rect">
            <a:avLst/>
          </a:prstGeom>
        </p:spPr>
      </p:pic>
      <p:sp>
        <p:nvSpPr>
          <p:cNvPr id="6" name="フリーフォーム: 図形 5">
            <a:extLst>
              <a:ext uri="{FF2B5EF4-FFF2-40B4-BE49-F238E27FC236}">
                <a16:creationId xmlns:a16="http://schemas.microsoft.com/office/drawing/2014/main" id="{CE7194F1-6C9F-A0CD-FB01-F61447D38501}"/>
              </a:ext>
            </a:extLst>
          </p:cNvPr>
          <p:cNvSpPr/>
          <p:nvPr/>
        </p:nvSpPr>
        <p:spPr>
          <a:xfrm>
            <a:off x="1563172" y="1447800"/>
            <a:ext cx="9420123" cy="4400550"/>
          </a:xfrm>
          <a:custGeom>
            <a:avLst/>
            <a:gdLst>
              <a:gd name="connsiteX0" fmla="*/ 9193728 w 9420123"/>
              <a:gd name="connsiteY0" fmla="*/ 0 h 4400550"/>
              <a:gd name="connsiteX1" fmla="*/ 9250878 w 9420123"/>
              <a:gd name="connsiteY1" fmla="*/ 3416300 h 4400550"/>
              <a:gd name="connsiteX2" fmla="*/ 7307778 w 9420123"/>
              <a:gd name="connsiteY2" fmla="*/ 3733800 h 4400550"/>
              <a:gd name="connsiteX3" fmla="*/ 4716978 w 9420123"/>
              <a:gd name="connsiteY3" fmla="*/ 1733550 h 4400550"/>
              <a:gd name="connsiteX4" fmla="*/ 2888178 w 9420123"/>
              <a:gd name="connsiteY4" fmla="*/ 825500 h 4400550"/>
              <a:gd name="connsiteX5" fmla="*/ 729178 w 9420123"/>
              <a:gd name="connsiteY5" fmla="*/ 781050 h 4400550"/>
              <a:gd name="connsiteX6" fmla="*/ 11628 w 9420123"/>
              <a:gd name="connsiteY6" fmla="*/ 2286000 h 4400550"/>
              <a:gd name="connsiteX7" fmla="*/ 1192728 w 9420123"/>
              <a:gd name="connsiteY7" fmla="*/ 3302000 h 4400550"/>
              <a:gd name="connsiteX8" fmla="*/ 1643578 w 9420123"/>
              <a:gd name="connsiteY8" fmla="*/ 4400550 h 4400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420123" h="4400550">
                <a:moveTo>
                  <a:pt x="9193728" y="0"/>
                </a:moveTo>
                <a:cubicBezTo>
                  <a:pt x="9379465" y="1397000"/>
                  <a:pt x="9565203" y="2794000"/>
                  <a:pt x="9250878" y="3416300"/>
                </a:cubicBezTo>
                <a:cubicBezTo>
                  <a:pt x="8936553" y="4038600"/>
                  <a:pt x="8063428" y="4014258"/>
                  <a:pt x="7307778" y="3733800"/>
                </a:cubicBezTo>
                <a:cubicBezTo>
                  <a:pt x="6552128" y="3453342"/>
                  <a:pt x="5453578" y="2218267"/>
                  <a:pt x="4716978" y="1733550"/>
                </a:cubicBezTo>
                <a:cubicBezTo>
                  <a:pt x="3980378" y="1248833"/>
                  <a:pt x="3552811" y="984250"/>
                  <a:pt x="2888178" y="825500"/>
                </a:cubicBezTo>
                <a:cubicBezTo>
                  <a:pt x="2223545" y="666750"/>
                  <a:pt x="1208603" y="537633"/>
                  <a:pt x="729178" y="781050"/>
                </a:cubicBezTo>
                <a:cubicBezTo>
                  <a:pt x="249753" y="1024467"/>
                  <a:pt x="-65630" y="1865842"/>
                  <a:pt x="11628" y="2286000"/>
                </a:cubicBezTo>
                <a:cubicBezTo>
                  <a:pt x="88886" y="2706158"/>
                  <a:pt x="920736" y="2949575"/>
                  <a:pt x="1192728" y="3302000"/>
                </a:cubicBezTo>
                <a:cubicBezTo>
                  <a:pt x="1464720" y="3654425"/>
                  <a:pt x="1554149" y="4027487"/>
                  <a:pt x="1643578" y="4400550"/>
                </a:cubicBezTo>
              </a:path>
            </a:pathLst>
          </a:custGeom>
          <a:noFill/>
          <a:ln w="38100">
            <a:solidFill>
              <a:srgbClr val="C00000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117467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D387EE5D-C85E-8B60-80FF-2E5B2DFE0C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7268" y="0"/>
            <a:ext cx="86974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8063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7F5CF192-CFDB-5306-E1D3-3BA01C0545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7455"/>
            <a:ext cx="12192000" cy="5943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1412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楕円 13">
            <a:extLst>
              <a:ext uri="{FF2B5EF4-FFF2-40B4-BE49-F238E27FC236}">
                <a16:creationId xmlns:a16="http://schemas.microsoft.com/office/drawing/2014/main" id="{B2BC6E71-998D-A77F-1CCE-CBFBDA96C1CA}"/>
              </a:ext>
            </a:extLst>
          </p:cNvPr>
          <p:cNvSpPr/>
          <p:nvPr/>
        </p:nvSpPr>
        <p:spPr>
          <a:xfrm>
            <a:off x="9151692" y="2590100"/>
            <a:ext cx="1983996" cy="199657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Web API</a:t>
            </a:r>
            <a:endParaRPr kumimoji="1" lang="ja-JP" altLang="en-US" dirty="0"/>
          </a:p>
        </p:txBody>
      </p:sp>
      <p:cxnSp>
        <p:nvCxnSpPr>
          <p:cNvPr id="21" name="直線コネクタ 20">
            <a:extLst>
              <a:ext uri="{FF2B5EF4-FFF2-40B4-BE49-F238E27FC236}">
                <a16:creationId xmlns:a16="http://schemas.microsoft.com/office/drawing/2014/main" id="{7516D8B1-B85C-877F-472D-04B8263B3BEE}"/>
              </a:ext>
            </a:extLst>
          </p:cNvPr>
          <p:cNvCxnSpPr>
            <a:cxnSpLocks/>
            <a:stCxn id="12" idx="6"/>
          </p:cNvCxnSpPr>
          <p:nvPr/>
        </p:nvCxnSpPr>
        <p:spPr>
          <a:xfrm>
            <a:off x="7223615" y="2955023"/>
            <a:ext cx="1881937" cy="0"/>
          </a:xfrm>
          <a:prstGeom prst="line">
            <a:avLst/>
          </a:prstGeom>
          <a:ln w="38100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コネクタ 26">
            <a:extLst>
              <a:ext uri="{FF2B5EF4-FFF2-40B4-BE49-F238E27FC236}">
                <a16:creationId xmlns:a16="http://schemas.microsoft.com/office/drawing/2014/main" id="{975A2315-2C78-470F-CDA8-D4B5B611BBA9}"/>
              </a:ext>
            </a:extLst>
          </p:cNvPr>
          <p:cNvCxnSpPr>
            <a:cxnSpLocks/>
            <a:stCxn id="13" idx="6"/>
          </p:cNvCxnSpPr>
          <p:nvPr/>
        </p:nvCxnSpPr>
        <p:spPr>
          <a:xfrm flipV="1">
            <a:off x="7223615" y="4282581"/>
            <a:ext cx="1928077" cy="16777"/>
          </a:xfrm>
          <a:prstGeom prst="line">
            <a:avLst/>
          </a:prstGeom>
          <a:ln w="38100">
            <a:solidFill>
              <a:srgbClr val="C00000"/>
            </a:solidFill>
            <a:prstDash val="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グループ化 9">
            <a:extLst>
              <a:ext uri="{FF2B5EF4-FFF2-40B4-BE49-F238E27FC236}">
                <a16:creationId xmlns:a16="http://schemas.microsoft.com/office/drawing/2014/main" id="{78CD681D-921C-9DA3-0CBA-097FB3BCB2F1}"/>
              </a:ext>
            </a:extLst>
          </p:cNvPr>
          <p:cNvGrpSpPr/>
          <p:nvPr/>
        </p:nvGrpSpPr>
        <p:grpSpPr>
          <a:xfrm>
            <a:off x="6678328" y="1627465"/>
            <a:ext cx="788565" cy="4240637"/>
            <a:chOff x="4009935" y="1220599"/>
            <a:chExt cx="788565" cy="4240637"/>
          </a:xfrm>
        </p:grpSpPr>
        <p:sp>
          <p:nvSpPr>
            <p:cNvPr id="11" name="フローチャート: データ 10">
              <a:extLst>
                <a:ext uri="{FF2B5EF4-FFF2-40B4-BE49-F238E27FC236}">
                  <a16:creationId xmlns:a16="http://schemas.microsoft.com/office/drawing/2014/main" id="{1FF2853C-FDB7-1F46-83DA-E4EA11D925CD}"/>
                </a:ext>
              </a:extLst>
            </p:cNvPr>
            <p:cNvSpPr/>
            <p:nvPr/>
          </p:nvSpPr>
          <p:spPr>
            <a:xfrm rot="5400000">
              <a:off x="2283899" y="2946635"/>
              <a:ext cx="4240637" cy="788565"/>
            </a:xfrm>
            <a:prstGeom prst="flowChartInputOutput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楕円 11">
              <a:extLst>
                <a:ext uri="{FF2B5EF4-FFF2-40B4-BE49-F238E27FC236}">
                  <a16:creationId xmlns:a16="http://schemas.microsoft.com/office/drawing/2014/main" id="{BD865FE8-32FD-DE22-6C58-C2FE81F1BDE1}"/>
                </a:ext>
              </a:extLst>
            </p:cNvPr>
            <p:cNvSpPr/>
            <p:nvPr/>
          </p:nvSpPr>
          <p:spPr>
            <a:xfrm>
              <a:off x="4194495" y="2130805"/>
              <a:ext cx="360727" cy="834704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" name="楕円 12">
              <a:extLst>
                <a:ext uri="{FF2B5EF4-FFF2-40B4-BE49-F238E27FC236}">
                  <a16:creationId xmlns:a16="http://schemas.microsoft.com/office/drawing/2014/main" id="{6257ABE4-1480-1191-298C-3D40E3AF70C9}"/>
                </a:ext>
              </a:extLst>
            </p:cNvPr>
            <p:cNvSpPr/>
            <p:nvPr/>
          </p:nvSpPr>
          <p:spPr>
            <a:xfrm>
              <a:off x="4194495" y="3475140"/>
              <a:ext cx="360727" cy="834704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cxnSp>
        <p:nvCxnSpPr>
          <p:cNvPr id="18" name="直線コネクタ 17">
            <a:extLst>
              <a:ext uri="{FF2B5EF4-FFF2-40B4-BE49-F238E27FC236}">
                <a16:creationId xmlns:a16="http://schemas.microsoft.com/office/drawing/2014/main" id="{5A6ACC22-0F3E-77D1-78BC-F4685049A5E5}"/>
              </a:ext>
            </a:extLst>
          </p:cNvPr>
          <p:cNvCxnSpPr>
            <a:cxnSpLocks/>
            <a:stCxn id="4" idx="6"/>
            <a:endCxn id="12" idx="6"/>
          </p:cNvCxnSpPr>
          <p:nvPr/>
        </p:nvCxnSpPr>
        <p:spPr>
          <a:xfrm>
            <a:off x="4969777" y="2955023"/>
            <a:ext cx="2253838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コネクタ 24">
            <a:extLst>
              <a:ext uri="{FF2B5EF4-FFF2-40B4-BE49-F238E27FC236}">
                <a16:creationId xmlns:a16="http://schemas.microsoft.com/office/drawing/2014/main" id="{4D3EEA6A-1FB8-A65D-10F4-407827E76952}"/>
              </a:ext>
            </a:extLst>
          </p:cNvPr>
          <p:cNvCxnSpPr>
            <a:cxnSpLocks/>
            <a:stCxn id="5" idx="6"/>
            <a:endCxn id="13" idx="6"/>
          </p:cNvCxnSpPr>
          <p:nvPr/>
        </p:nvCxnSpPr>
        <p:spPr>
          <a:xfrm>
            <a:off x="4969777" y="4299358"/>
            <a:ext cx="2253838" cy="0"/>
          </a:xfrm>
          <a:prstGeom prst="line">
            <a:avLst/>
          </a:prstGeom>
          <a:ln w="381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グループ化 8">
            <a:extLst>
              <a:ext uri="{FF2B5EF4-FFF2-40B4-BE49-F238E27FC236}">
                <a16:creationId xmlns:a16="http://schemas.microsoft.com/office/drawing/2014/main" id="{50F03135-69E6-4D01-4B09-2C095143E1E1}"/>
              </a:ext>
            </a:extLst>
          </p:cNvPr>
          <p:cNvGrpSpPr/>
          <p:nvPr/>
        </p:nvGrpSpPr>
        <p:grpSpPr>
          <a:xfrm>
            <a:off x="4424490" y="1627465"/>
            <a:ext cx="788565" cy="4240637"/>
            <a:chOff x="4009935" y="1220599"/>
            <a:chExt cx="788565" cy="4240637"/>
          </a:xfrm>
        </p:grpSpPr>
        <p:sp>
          <p:nvSpPr>
            <p:cNvPr id="2" name="フローチャート: データ 1">
              <a:extLst>
                <a:ext uri="{FF2B5EF4-FFF2-40B4-BE49-F238E27FC236}">
                  <a16:creationId xmlns:a16="http://schemas.microsoft.com/office/drawing/2014/main" id="{E4F68557-963C-48A4-E0D6-8F4A46123D51}"/>
                </a:ext>
              </a:extLst>
            </p:cNvPr>
            <p:cNvSpPr/>
            <p:nvPr/>
          </p:nvSpPr>
          <p:spPr>
            <a:xfrm rot="5400000">
              <a:off x="2283899" y="2946635"/>
              <a:ext cx="4240637" cy="788565"/>
            </a:xfrm>
            <a:prstGeom prst="flowChartInputOutput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" name="楕円 3">
              <a:extLst>
                <a:ext uri="{FF2B5EF4-FFF2-40B4-BE49-F238E27FC236}">
                  <a16:creationId xmlns:a16="http://schemas.microsoft.com/office/drawing/2014/main" id="{CEA945CC-DBC7-2532-9623-9C8DFA4DA58E}"/>
                </a:ext>
              </a:extLst>
            </p:cNvPr>
            <p:cNvSpPr/>
            <p:nvPr/>
          </p:nvSpPr>
          <p:spPr>
            <a:xfrm>
              <a:off x="4194495" y="2130805"/>
              <a:ext cx="360727" cy="834704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" name="楕円 4">
              <a:extLst>
                <a:ext uri="{FF2B5EF4-FFF2-40B4-BE49-F238E27FC236}">
                  <a16:creationId xmlns:a16="http://schemas.microsoft.com/office/drawing/2014/main" id="{85083355-5F87-79CA-478F-3C074B8C14CC}"/>
                </a:ext>
              </a:extLst>
            </p:cNvPr>
            <p:cNvSpPr/>
            <p:nvPr/>
          </p:nvSpPr>
          <p:spPr>
            <a:xfrm>
              <a:off x="4194495" y="3475140"/>
              <a:ext cx="360727" cy="834704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cxnSp>
        <p:nvCxnSpPr>
          <p:cNvPr id="16" name="直線コネクタ 15">
            <a:extLst>
              <a:ext uri="{FF2B5EF4-FFF2-40B4-BE49-F238E27FC236}">
                <a16:creationId xmlns:a16="http://schemas.microsoft.com/office/drawing/2014/main" id="{795C9D00-BCF9-D2E6-73B9-530DD063524F}"/>
              </a:ext>
            </a:extLst>
          </p:cNvPr>
          <p:cNvCxnSpPr>
            <a:cxnSpLocks/>
            <a:endCxn id="4" idx="6"/>
          </p:cNvCxnSpPr>
          <p:nvPr/>
        </p:nvCxnSpPr>
        <p:spPr>
          <a:xfrm>
            <a:off x="3266812" y="2955023"/>
            <a:ext cx="1702965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コネクタ 25">
            <a:extLst>
              <a:ext uri="{FF2B5EF4-FFF2-40B4-BE49-F238E27FC236}">
                <a16:creationId xmlns:a16="http://schemas.microsoft.com/office/drawing/2014/main" id="{D9747D82-ED34-CF22-1862-B291C83D5B45}"/>
              </a:ext>
            </a:extLst>
          </p:cNvPr>
          <p:cNvCxnSpPr>
            <a:cxnSpLocks/>
          </p:cNvCxnSpPr>
          <p:nvPr/>
        </p:nvCxnSpPr>
        <p:spPr>
          <a:xfrm>
            <a:off x="3266812" y="4286775"/>
            <a:ext cx="1702965" cy="0"/>
          </a:xfrm>
          <a:prstGeom prst="line">
            <a:avLst/>
          </a:prstGeom>
          <a:ln w="38100">
            <a:solidFill>
              <a:srgbClr val="C00000"/>
            </a:solidFill>
            <a:prstDash val="dash"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楕円 34">
            <a:extLst>
              <a:ext uri="{FF2B5EF4-FFF2-40B4-BE49-F238E27FC236}">
                <a16:creationId xmlns:a16="http://schemas.microsoft.com/office/drawing/2014/main" id="{84D0B569-B379-FCD8-1A42-16DF5BD04C22}"/>
              </a:ext>
            </a:extLst>
          </p:cNvPr>
          <p:cNvSpPr/>
          <p:nvPr/>
        </p:nvSpPr>
        <p:spPr>
          <a:xfrm>
            <a:off x="1001785" y="2590101"/>
            <a:ext cx="1983996" cy="199657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API Client</a:t>
            </a:r>
            <a:endParaRPr kumimoji="1" lang="ja-JP" altLang="en-US" dirty="0"/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891E2F6E-6EA0-68B2-AAE6-053082EE72BC}"/>
              </a:ext>
            </a:extLst>
          </p:cNvPr>
          <p:cNvSpPr txBox="1"/>
          <p:nvPr/>
        </p:nvSpPr>
        <p:spPr>
          <a:xfrm>
            <a:off x="2970919" y="1117834"/>
            <a:ext cx="2907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/>
              <a:t>AuthenticationFilterAttribute</a:t>
            </a:r>
            <a:endParaRPr kumimoji="1" lang="ja-JP" altLang="en-US" dirty="0"/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B8B4CC33-251B-0BB1-C059-AC6A33D08BDB}"/>
              </a:ext>
            </a:extLst>
          </p:cNvPr>
          <p:cNvSpPr txBox="1"/>
          <p:nvPr/>
        </p:nvSpPr>
        <p:spPr>
          <a:xfrm>
            <a:off x="5842997" y="1117834"/>
            <a:ext cx="22341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rgbClr val="FF0000"/>
                </a:solidFill>
              </a:rPr>
              <a:t>LoggingFilterAttribute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11729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>
            <a:extLst>
              <a:ext uri="{FF2B5EF4-FFF2-40B4-BE49-F238E27FC236}">
                <a16:creationId xmlns:a16="http://schemas.microsoft.com/office/drawing/2014/main" id="{159E3F72-0541-DC4A-7F8B-22C85F78EF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4774" y="0"/>
            <a:ext cx="85624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3924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1C5A3FA7-EFFF-14D8-B0BD-54B02B75B0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1637" y="0"/>
            <a:ext cx="66287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5928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50F40ABE-1C0F-A864-8736-A7299AF971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5038" y="0"/>
            <a:ext cx="72819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8759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4BF4AFC4-F3C0-D5FE-6D57-D79D7E4A2F5F}"/>
              </a:ext>
            </a:extLst>
          </p:cNvPr>
          <p:cNvSpPr/>
          <p:nvPr/>
        </p:nvSpPr>
        <p:spPr>
          <a:xfrm>
            <a:off x="3079856" y="1119808"/>
            <a:ext cx="3077155" cy="653333"/>
          </a:xfrm>
          <a:prstGeom prst="rect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プレゼンテーション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2ABFB843-A9D0-399D-0663-28BC0BF86B03}"/>
              </a:ext>
            </a:extLst>
          </p:cNvPr>
          <p:cNvSpPr/>
          <p:nvPr/>
        </p:nvSpPr>
        <p:spPr>
          <a:xfrm>
            <a:off x="3079856" y="1773141"/>
            <a:ext cx="3077155" cy="653333"/>
          </a:xfrm>
          <a:prstGeom prst="rect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ユースケース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E8CAAAA9-2968-2358-2664-72F40970DC64}"/>
              </a:ext>
            </a:extLst>
          </p:cNvPr>
          <p:cNvSpPr/>
          <p:nvPr/>
        </p:nvSpPr>
        <p:spPr>
          <a:xfrm>
            <a:off x="3079856" y="2426474"/>
            <a:ext cx="3077155" cy="653333"/>
          </a:xfrm>
          <a:prstGeom prst="rect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ドメイン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AC8AB621-9C80-7B5B-397C-845DAC08584B}"/>
              </a:ext>
            </a:extLst>
          </p:cNvPr>
          <p:cNvSpPr/>
          <p:nvPr/>
        </p:nvSpPr>
        <p:spPr>
          <a:xfrm>
            <a:off x="3079856" y="3079807"/>
            <a:ext cx="3077155" cy="653333"/>
          </a:xfrm>
          <a:prstGeom prst="rect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リポジトリ実装</a:t>
            </a:r>
          </a:p>
        </p:txBody>
      </p:sp>
      <p:sp>
        <p:nvSpPr>
          <p:cNvPr id="6" name="矢印: 下 5">
            <a:extLst>
              <a:ext uri="{FF2B5EF4-FFF2-40B4-BE49-F238E27FC236}">
                <a16:creationId xmlns:a16="http://schemas.microsoft.com/office/drawing/2014/main" id="{CE6E29C7-0B90-1B59-F55D-D1F90E6BAB4D}"/>
              </a:ext>
            </a:extLst>
          </p:cNvPr>
          <p:cNvSpPr/>
          <p:nvPr/>
        </p:nvSpPr>
        <p:spPr>
          <a:xfrm>
            <a:off x="6225591" y="1160611"/>
            <a:ext cx="135172" cy="25317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589766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楕円 10">
            <a:extLst>
              <a:ext uri="{FF2B5EF4-FFF2-40B4-BE49-F238E27FC236}">
                <a16:creationId xmlns:a16="http://schemas.microsoft.com/office/drawing/2014/main" id="{61F6DF7D-A748-EE48-3EDD-9DD5FF2C9BD6}"/>
              </a:ext>
            </a:extLst>
          </p:cNvPr>
          <p:cNvSpPr/>
          <p:nvPr/>
        </p:nvSpPr>
        <p:spPr>
          <a:xfrm>
            <a:off x="1150620" y="72390"/>
            <a:ext cx="6713220" cy="671322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bIns="0" rtlCol="0" anchor="t"/>
          <a:lstStyle/>
          <a:p>
            <a:pPr algn="ctr"/>
            <a:endParaRPr kumimoji="1" lang="ja-JP" altLang="en-US" sz="1600" dirty="0"/>
          </a:p>
        </p:txBody>
      </p:sp>
      <p:sp>
        <p:nvSpPr>
          <p:cNvPr id="5" name="楕円 4">
            <a:extLst>
              <a:ext uri="{FF2B5EF4-FFF2-40B4-BE49-F238E27FC236}">
                <a16:creationId xmlns:a16="http://schemas.microsoft.com/office/drawing/2014/main" id="{D8B52D55-1ACB-79D8-60DE-A16C4075EF0A}"/>
              </a:ext>
            </a:extLst>
          </p:cNvPr>
          <p:cNvSpPr/>
          <p:nvPr/>
        </p:nvSpPr>
        <p:spPr>
          <a:xfrm>
            <a:off x="1847850" y="772357"/>
            <a:ext cx="5318760" cy="5313286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bIns="0" rtlCol="0" anchor="t"/>
          <a:lstStyle/>
          <a:p>
            <a:pPr algn="ctr"/>
            <a:endParaRPr kumimoji="1" lang="ja-JP" altLang="en-US" sz="1600" dirty="0"/>
          </a:p>
        </p:txBody>
      </p:sp>
      <p:sp>
        <p:nvSpPr>
          <p:cNvPr id="4" name="楕円 3">
            <a:extLst>
              <a:ext uri="{FF2B5EF4-FFF2-40B4-BE49-F238E27FC236}">
                <a16:creationId xmlns:a16="http://schemas.microsoft.com/office/drawing/2014/main" id="{BF9DB787-79C6-F94A-5086-34889420469F}"/>
              </a:ext>
            </a:extLst>
          </p:cNvPr>
          <p:cNvSpPr/>
          <p:nvPr/>
        </p:nvSpPr>
        <p:spPr>
          <a:xfrm>
            <a:off x="2567940" y="1489710"/>
            <a:ext cx="3878580" cy="387858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bIns="0" rtlCol="0" anchor="t"/>
          <a:lstStyle/>
          <a:p>
            <a:pPr algn="ctr"/>
            <a:endParaRPr kumimoji="1" lang="ja-JP" altLang="en-US" sz="1600" dirty="0"/>
          </a:p>
        </p:txBody>
      </p:sp>
      <p:sp>
        <p:nvSpPr>
          <p:cNvPr id="3" name="楕円 2">
            <a:extLst>
              <a:ext uri="{FF2B5EF4-FFF2-40B4-BE49-F238E27FC236}">
                <a16:creationId xmlns:a16="http://schemas.microsoft.com/office/drawing/2014/main" id="{FD5F7EEE-98CD-3F37-082F-E28F6540080E}"/>
              </a:ext>
            </a:extLst>
          </p:cNvPr>
          <p:cNvSpPr/>
          <p:nvPr/>
        </p:nvSpPr>
        <p:spPr>
          <a:xfrm>
            <a:off x="3150870" y="2072640"/>
            <a:ext cx="2712720" cy="271272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bIns="0" rtlCol="0" anchor="t"/>
          <a:lstStyle/>
          <a:p>
            <a:pPr algn="ctr"/>
            <a:endParaRPr kumimoji="1" lang="ja-JP" altLang="en-US" sz="1600" dirty="0"/>
          </a:p>
        </p:txBody>
      </p:sp>
      <p:sp>
        <p:nvSpPr>
          <p:cNvPr id="2" name="楕円 1">
            <a:extLst>
              <a:ext uri="{FF2B5EF4-FFF2-40B4-BE49-F238E27FC236}">
                <a16:creationId xmlns:a16="http://schemas.microsoft.com/office/drawing/2014/main" id="{040A39A3-9F67-7359-C350-707FD74EAB6B}"/>
              </a:ext>
            </a:extLst>
          </p:cNvPr>
          <p:cNvSpPr/>
          <p:nvPr/>
        </p:nvSpPr>
        <p:spPr>
          <a:xfrm>
            <a:off x="3787140" y="2708910"/>
            <a:ext cx="1440180" cy="144018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bIns="0" rtlCol="0" anchor="t"/>
          <a:lstStyle/>
          <a:p>
            <a:pPr algn="ctr"/>
            <a:endParaRPr kumimoji="1" lang="ja-JP" altLang="en-US" sz="1600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350CE0B2-840C-7721-12DD-AB16E39E97C8}"/>
              </a:ext>
            </a:extLst>
          </p:cNvPr>
          <p:cNvSpPr txBox="1"/>
          <p:nvPr/>
        </p:nvSpPr>
        <p:spPr>
          <a:xfrm>
            <a:off x="3731215" y="3244334"/>
            <a:ext cx="15520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400" dirty="0"/>
              <a:t>AdventureWorks</a:t>
            </a:r>
            <a:endParaRPr kumimoji="1" lang="en-US" altLang="ja-JP" dirty="0"/>
          </a:p>
          <a:p>
            <a:pPr algn="ctr"/>
            <a:r>
              <a:rPr kumimoji="1" lang="ja-JP" altLang="en-US" dirty="0"/>
              <a:t>ドメイン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7BC21E71-31D6-3669-41F4-DA16D9DF5ADC}"/>
              </a:ext>
            </a:extLst>
          </p:cNvPr>
          <p:cNvSpPr txBox="1"/>
          <p:nvPr/>
        </p:nvSpPr>
        <p:spPr>
          <a:xfrm>
            <a:off x="3722400" y="2286713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dirty="0"/>
              <a:t>購買ドメイン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6335DE73-44DD-9E74-441B-19CAE7799FA4}"/>
              </a:ext>
            </a:extLst>
          </p:cNvPr>
          <p:cNvSpPr txBox="1"/>
          <p:nvPr/>
        </p:nvSpPr>
        <p:spPr>
          <a:xfrm>
            <a:off x="3722400" y="167687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dirty="0"/>
              <a:t>ユースケース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4AA4408E-BAFB-5176-6604-E8A23E3A94FF}"/>
              </a:ext>
            </a:extLst>
          </p:cNvPr>
          <p:cNvSpPr txBox="1"/>
          <p:nvPr/>
        </p:nvSpPr>
        <p:spPr>
          <a:xfrm rot="2860399">
            <a:off x="1293085" y="5300660"/>
            <a:ext cx="2170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/>
              <a:t>DB</a:t>
            </a:r>
            <a:r>
              <a:rPr kumimoji="1" lang="ja-JP" altLang="en-US" dirty="0"/>
              <a:t>（</a:t>
            </a:r>
            <a:r>
              <a:rPr kumimoji="1" lang="en-US" altLang="ja-JP" dirty="0"/>
              <a:t>SQL</a:t>
            </a:r>
            <a:r>
              <a:rPr kumimoji="1" lang="ja-JP" altLang="en-US" dirty="0"/>
              <a:t> </a:t>
            </a:r>
            <a:r>
              <a:rPr kumimoji="1" lang="en-US" altLang="ja-JP" dirty="0"/>
              <a:t>Server</a:t>
            </a:r>
            <a:r>
              <a:rPr kumimoji="1" lang="ja-JP" altLang="en-US" dirty="0"/>
              <a:t>）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AC990C2C-0114-CB69-C9A5-F2BC15A6AE81}"/>
              </a:ext>
            </a:extLst>
          </p:cNvPr>
          <p:cNvSpPr txBox="1"/>
          <p:nvPr/>
        </p:nvSpPr>
        <p:spPr>
          <a:xfrm>
            <a:off x="3811366" y="293547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/>
              <a:t>UI</a:t>
            </a:r>
            <a:r>
              <a:rPr kumimoji="1" lang="ja-JP" altLang="en-US" dirty="0"/>
              <a:t>（</a:t>
            </a:r>
            <a:r>
              <a:rPr kumimoji="1" lang="en-US" altLang="ja-JP" dirty="0"/>
              <a:t>WPF</a:t>
            </a:r>
            <a:r>
              <a:rPr kumimoji="1" lang="ja-JP" altLang="en-US" dirty="0"/>
              <a:t>）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986B2D26-80C0-618F-02ED-D175574E544B}"/>
              </a:ext>
            </a:extLst>
          </p:cNvPr>
          <p:cNvSpPr txBox="1"/>
          <p:nvPr/>
        </p:nvSpPr>
        <p:spPr>
          <a:xfrm rot="18838972">
            <a:off x="5390152" y="5109297"/>
            <a:ext cx="2832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/>
              <a:t>Web</a:t>
            </a:r>
            <a:r>
              <a:rPr kumimoji="1" lang="ja-JP" altLang="en-US" dirty="0"/>
              <a:t> </a:t>
            </a:r>
            <a:r>
              <a:rPr kumimoji="1" lang="en-US" altLang="ja-JP" dirty="0"/>
              <a:t>API</a:t>
            </a:r>
            <a:r>
              <a:rPr kumimoji="1" lang="ja-JP" altLang="en-US" dirty="0"/>
              <a:t>（</a:t>
            </a:r>
            <a:r>
              <a:rPr kumimoji="1" lang="en-US" altLang="ja-JP" dirty="0"/>
              <a:t>MagicOnion</a:t>
            </a:r>
            <a:r>
              <a:rPr kumimoji="1" lang="ja-JP" altLang="en-US" dirty="0"/>
              <a:t>）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0C04F549-0ADE-E55C-0C72-7EE893D59D2B}"/>
              </a:ext>
            </a:extLst>
          </p:cNvPr>
          <p:cNvSpPr txBox="1"/>
          <p:nvPr/>
        </p:nvSpPr>
        <p:spPr>
          <a:xfrm>
            <a:off x="3376151" y="1003341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dirty="0"/>
              <a:t>プレゼンテーション</a:t>
            </a: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B1C5522C-87C7-78DD-C60F-F263BB98C9A3}"/>
              </a:ext>
            </a:extLst>
          </p:cNvPr>
          <p:cNvSpPr txBox="1"/>
          <p:nvPr/>
        </p:nvSpPr>
        <p:spPr>
          <a:xfrm rot="2688152">
            <a:off x="2074578" y="4799490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dirty="0"/>
              <a:t>ゲートウェイ</a:t>
            </a: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FC5E25D1-F818-CB37-329C-DE36F1A7BFA7}"/>
              </a:ext>
            </a:extLst>
          </p:cNvPr>
          <p:cNvSpPr txBox="1"/>
          <p:nvPr/>
        </p:nvSpPr>
        <p:spPr>
          <a:xfrm rot="18712592">
            <a:off x="5328030" y="4698449"/>
            <a:ext cx="1800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dirty="0"/>
              <a:t>コントローラー</a:t>
            </a:r>
          </a:p>
        </p:txBody>
      </p:sp>
      <p:grpSp>
        <p:nvGrpSpPr>
          <p:cNvPr id="19" name="グループ化 18">
            <a:extLst>
              <a:ext uri="{FF2B5EF4-FFF2-40B4-BE49-F238E27FC236}">
                <a16:creationId xmlns:a16="http://schemas.microsoft.com/office/drawing/2014/main" id="{B3858ED4-B230-F2A6-4C6B-2FD438794120}"/>
              </a:ext>
            </a:extLst>
          </p:cNvPr>
          <p:cNvGrpSpPr/>
          <p:nvPr/>
        </p:nvGrpSpPr>
        <p:grpSpPr>
          <a:xfrm>
            <a:off x="8200596" y="5696761"/>
            <a:ext cx="3298772" cy="388882"/>
            <a:chOff x="8200596" y="5696761"/>
            <a:chExt cx="3298772" cy="388882"/>
          </a:xfrm>
        </p:grpSpPr>
        <p:sp>
          <p:nvSpPr>
            <p:cNvPr id="17" name="正方形/長方形 16">
              <a:extLst>
                <a:ext uri="{FF2B5EF4-FFF2-40B4-BE49-F238E27FC236}">
                  <a16:creationId xmlns:a16="http://schemas.microsoft.com/office/drawing/2014/main" id="{39242B47-E089-BCE8-790F-B3327391815A}"/>
                </a:ext>
              </a:extLst>
            </p:cNvPr>
            <p:cNvSpPr/>
            <p:nvPr/>
          </p:nvSpPr>
          <p:spPr>
            <a:xfrm>
              <a:off x="8200596" y="5696761"/>
              <a:ext cx="683953" cy="38888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tIns="0" bIns="0" rtlCol="0" anchor="t"/>
            <a:lstStyle/>
            <a:p>
              <a:pPr algn="ctr"/>
              <a:endParaRPr kumimoji="1" lang="ja-JP" altLang="en-US" sz="1600" dirty="0"/>
            </a:p>
          </p:txBody>
        </p:sp>
        <p:sp>
          <p:nvSpPr>
            <p:cNvPr id="18" name="テキスト ボックス 17">
              <a:extLst>
                <a:ext uri="{FF2B5EF4-FFF2-40B4-BE49-F238E27FC236}">
                  <a16:creationId xmlns:a16="http://schemas.microsoft.com/office/drawing/2014/main" id="{7BC02200-F44A-6B11-9D10-083A9DC2754D}"/>
                </a:ext>
              </a:extLst>
            </p:cNvPr>
            <p:cNvSpPr txBox="1"/>
            <p:nvPr/>
          </p:nvSpPr>
          <p:spPr>
            <a:xfrm>
              <a:off x="8884549" y="5706536"/>
              <a:ext cx="26148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/>
                <a:t>Frameworks</a:t>
              </a:r>
              <a:r>
                <a:rPr kumimoji="1" lang="ja-JP" altLang="en-US" dirty="0"/>
                <a:t> ＆ </a:t>
              </a:r>
              <a:r>
                <a:rPr kumimoji="1" lang="en-US" altLang="ja-JP" dirty="0"/>
                <a:t>Drivers</a:t>
              </a:r>
              <a:endParaRPr kumimoji="1" lang="ja-JP" altLang="en-US" dirty="0"/>
            </a:p>
          </p:txBody>
        </p:sp>
      </p:grpSp>
      <p:grpSp>
        <p:nvGrpSpPr>
          <p:cNvPr id="20" name="グループ化 19">
            <a:extLst>
              <a:ext uri="{FF2B5EF4-FFF2-40B4-BE49-F238E27FC236}">
                <a16:creationId xmlns:a16="http://schemas.microsoft.com/office/drawing/2014/main" id="{5E4B6F1C-5B17-AE0D-F989-BDF14826D32B}"/>
              </a:ext>
            </a:extLst>
          </p:cNvPr>
          <p:cNvGrpSpPr/>
          <p:nvPr/>
        </p:nvGrpSpPr>
        <p:grpSpPr>
          <a:xfrm>
            <a:off x="8207395" y="5118326"/>
            <a:ext cx="3346861" cy="388882"/>
            <a:chOff x="8200596" y="5696761"/>
            <a:chExt cx="3346861" cy="388882"/>
          </a:xfrm>
        </p:grpSpPr>
        <p:sp>
          <p:nvSpPr>
            <p:cNvPr id="21" name="正方形/長方形 20">
              <a:extLst>
                <a:ext uri="{FF2B5EF4-FFF2-40B4-BE49-F238E27FC236}">
                  <a16:creationId xmlns:a16="http://schemas.microsoft.com/office/drawing/2014/main" id="{D8F05F9E-B22F-49A2-CC8C-2FC492B640E8}"/>
                </a:ext>
              </a:extLst>
            </p:cNvPr>
            <p:cNvSpPr/>
            <p:nvPr/>
          </p:nvSpPr>
          <p:spPr>
            <a:xfrm>
              <a:off x="8200596" y="5696761"/>
              <a:ext cx="683953" cy="38888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tIns="0" bIns="0" rtlCol="0" anchor="t"/>
            <a:lstStyle/>
            <a:p>
              <a:pPr algn="ctr"/>
              <a:endParaRPr kumimoji="1" lang="ja-JP" altLang="en-US" sz="1600" dirty="0"/>
            </a:p>
          </p:txBody>
        </p:sp>
        <p:sp>
          <p:nvSpPr>
            <p:cNvPr id="22" name="テキスト ボックス 21">
              <a:extLst>
                <a:ext uri="{FF2B5EF4-FFF2-40B4-BE49-F238E27FC236}">
                  <a16:creationId xmlns:a16="http://schemas.microsoft.com/office/drawing/2014/main" id="{EE51B1EC-9544-3311-2EF0-B0F687845670}"/>
                </a:ext>
              </a:extLst>
            </p:cNvPr>
            <p:cNvSpPr txBox="1"/>
            <p:nvPr/>
          </p:nvSpPr>
          <p:spPr>
            <a:xfrm>
              <a:off x="8884549" y="5706536"/>
              <a:ext cx="26629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/>
                <a:t>Infrastructure Adapters</a:t>
              </a:r>
              <a:endParaRPr kumimoji="1" lang="ja-JP" altLang="en-US" dirty="0"/>
            </a:p>
          </p:txBody>
        </p:sp>
      </p:grpSp>
      <p:grpSp>
        <p:nvGrpSpPr>
          <p:cNvPr id="23" name="グループ化 22">
            <a:extLst>
              <a:ext uri="{FF2B5EF4-FFF2-40B4-BE49-F238E27FC236}">
                <a16:creationId xmlns:a16="http://schemas.microsoft.com/office/drawing/2014/main" id="{4C1DC670-EC93-7925-403A-1E34B6CA55D9}"/>
              </a:ext>
            </a:extLst>
          </p:cNvPr>
          <p:cNvGrpSpPr/>
          <p:nvPr/>
        </p:nvGrpSpPr>
        <p:grpSpPr>
          <a:xfrm>
            <a:off x="8200596" y="4539891"/>
            <a:ext cx="3755628" cy="388882"/>
            <a:chOff x="8200596" y="5696761"/>
            <a:chExt cx="3755628" cy="388882"/>
          </a:xfrm>
        </p:grpSpPr>
        <p:sp>
          <p:nvSpPr>
            <p:cNvPr id="24" name="正方形/長方形 23">
              <a:extLst>
                <a:ext uri="{FF2B5EF4-FFF2-40B4-BE49-F238E27FC236}">
                  <a16:creationId xmlns:a16="http://schemas.microsoft.com/office/drawing/2014/main" id="{D91B7C70-FB8D-5B8C-E1A6-DA039DF67672}"/>
                </a:ext>
              </a:extLst>
            </p:cNvPr>
            <p:cNvSpPr/>
            <p:nvPr/>
          </p:nvSpPr>
          <p:spPr>
            <a:xfrm>
              <a:off x="8200596" y="5696761"/>
              <a:ext cx="683953" cy="38888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tIns="0" bIns="0" rtlCol="0" anchor="t"/>
            <a:lstStyle/>
            <a:p>
              <a:pPr algn="ctr"/>
              <a:endParaRPr kumimoji="1" lang="ja-JP" altLang="en-US" sz="1600" dirty="0"/>
            </a:p>
          </p:txBody>
        </p:sp>
        <p:sp>
          <p:nvSpPr>
            <p:cNvPr id="25" name="テキスト ボックス 24">
              <a:extLst>
                <a:ext uri="{FF2B5EF4-FFF2-40B4-BE49-F238E27FC236}">
                  <a16:creationId xmlns:a16="http://schemas.microsoft.com/office/drawing/2014/main" id="{AA1428AA-3C7F-63B7-D0C8-3F0B2070BB8F}"/>
                </a:ext>
              </a:extLst>
            </p:cNvPr>
            <p:cNvSpPr txBox="1"/>
            <p:nvPr/>
          </p:nvSpPr>
          <p:spPr>
            <a:xfrm>
              <a:off x="8884549" y="5706536"/>
              <a:ext cx="30716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/>
                <a:t>Application Business Rules</a:t>
              </a:r>
              <a:endParaRPr kumimoji="1" lang="ja-JP" altLang="en-US" dirty="0"/>
            </a:p>
          </p:txBody>
        </p:sp>
      </p:grpSp>
      <p:grpSp>
        <p:nvGrpSpPr>
          <p:cNvPr id="26" name="グループ化 25">
            <a:extLst>
              <a:ext uri="{FF2B5EF4-FFF2-40B4-BE49-F238E27FC236}">
                <a16:creationId xmlns:a16="http://schemas.microsoft.com/office/drawing/2014/main" id="{77133ED2-308C-9AA0-3749-2F645A48406E}"/>
              </a:ext>
            </a:extLst>
          </p:cNvPr>
          <p:cNvGrpSpPr/>
          <p:nvPr/>
        </p:nvGrpSpPr>
        <p:grpSpPr>
          <a:xfrm>
            <a:off x="8200596" y="3941906"/>
            <a:ext cx="3656242" cy="388882"/>
            <a:chOff x="8200596" y="5696761"/>
            <a:chExt cx="3656242" cy="388882"/>
          </a:xfrm>
        </p:grpSpPr>
        <p:sp>
          <p:nvSpPr>
            <p:cNvPr id="27" name="正方形/長方形 26">
              <a:extLst>
                <a:ext uri="{FF2B5EF4-FFF2-40B4-BE49-F238E27FC236}">
                  <a16:creationId xmlns:a16="http://schemas.microsoft.com/office/drawing/2014/main" id="{2DA69BB8-F2BE-04A7-5CC9-21F97CF7420D}"/>
                </a:ext>
              </a:extLst>
            </p:cNvPr>
            <p:cNvSpPr/>
            <p:nvPr/>
          </p:nvSpPr>
          <p:spPr>
            <a:xfrm>
              <a:off x="8200596" y="5696761"/>
              <a:ext cx="683953" cy="38888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tIns="0" bIns="0" rtlCol="0" anchor="t"/>
            <a:lstStyle/>
            <a:p>
              <a:pPr algn="ctr"/>
              <a:endParaRPr kumimoji="1" lang="ja-JP" altLang="en-US" sz="1600" dirty="0"/>
            </a:p>
          </p:txBody>
        </p:sp>
        <p:sp>
          <p:nvSpPr>
            <p:cNvPr id="28" name="テキスト ボックス 27">
              <a:extLst>
                <a:ext uri="{FF2B5EF4-FFF2-40B4-BE49-F238E27FC236}">
                  <a16:creationId xmlns:a16="http://schemas.microsoft.com/office/drawing/2014/main" id="{DFE0C51E-5B58-BAD6-381C-1AF7F398C017}"/>
                </a:ext>
              </a:extLst>
            </p:cNvPr>
            <p:cNvSpPr txBox="1"/>
            <p:nvPr/>
          </p:nvSpPr>
          <p:spPr>
            <a:xfrm>
              <a:off x="8884549" y="5706536"/>
              <a:ext cx="29722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/>
                <a:t>Enterprise Business Rules</a:t>
              </a:r>
              <a:endParaRPr kumimoji="1" lang="ja-JP" altLang="en-US" dirty="0"/>
            </a:p>
          </p:txBody>
        </p:sp>
      </p:grp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8EB72E91-8E6A-64C2-347E-C76580344182}"/>
              </a:ext>
            </a:extLst>
          </p:cNvPr>
          <p:cNvSpPr/>
          <p:nvPr/>
        </p:nvSpPr>
        <p:spPr>
          <a:xfrm>
            <a:off x="8529656" y="3941906"/>
            <a:ext cx="355827" cy="38888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bIns="0" rtlCol="0" anchor="t"/>
          <a:lstStyle/>
          <a:p>
            <a:pPr algn="ctr"/>
            <a:endParaRPr kumimoji="1"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5903554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楕円 10">
            <a:extLst>
              <a:ext uri="{FF2B5EF4-FFF2-40B4-BE49-F238E27FC236}">
                <a16:creationId xmlns:a16="http://schemas.microsoft.com/office/drawing/2014/main" id="{61F6DF7D-A748-EE48-3EDD-9DD5FF2C9BD6}"/>
              </a:ext>
            </a:extLst>
          </p:cNvPr>
          <p:cNvSpPr/>
          <p:nvPr/>
        </p:nvSpPr>
        <p:spPr>
          <a:xfrm>
            <a:off x="2118360" y="94235"/>
            <a:ext cx="6713220" cy="671322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bIns="0" rtlCol="0" anchor="t"/>
          <a:lstStyle/>
          <a:p>
            <a:pPr algn="ctr"/>
            <a:endParaRPr kumimoji="1" lang="ja-JP" altLang="en-US" sz="1600" dirty="0"/>
          </a:p>
        </p:txBody>
      </p:sp>
      <p:sp>
        <p:nvSpPr>
          <p:cNvPr id="5" name="楕円 4">
            <a:extLst>
              <a:ext uri="{FF2B5EF4-FFF2-40B4-BE49-F238E27FC236}">
                <a16:creationId xmlns:a16="http://schemas.microsoft.com/office/drawing/2014/main" id="{D8B52D55-1ACB-79D8-60DE-A16C4075EF0A}"/>
              </a:ext>
            </a:extLst>
          </p:cNvPr>
          <p:cNvSpPr/>
          <p:nvPr/>
        </p:nvSpPr>
        <p:spPr>
          <a:xfrm>
            <a:off x="2815590" y="794202"/>
            <a:ext cx="5318760" cy="5313286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bIns="0" rtlCol="0" anchor="t"/>
          <a:lstStyle/>
          <a:p>
            <a:pPr algn="ctr"/>
            <a:endParaRPr kumimoji="1" lang="ja-JP" altLang="en-US" sz="1600" dirty="0"/>
          </a:p>
        </p:txBody>
      </p:sp>
      <p:sp>
        <p:nvSpPr>
          <p:cNvPr id="4" name="楕円 3">
            <a:extLst>
              <a:ext uri="{FF2B5EF4-FFF2-40B4-BE49-F238E27FC236}">
                <a16:creationId xmlns:a16="http://schemas.microsoft.com/office/drawing/2014/main" id="{BF9DB787-79C6-F94A-5086-34889420469F}"/>
              </a:ext>
            </a:extLst>
          </p:cNvPr>
          <p:cNvSpPr/>
          <p:nvPr/>
        </p:nvSpPr>
        <p:spPr>
          <a:xfrm>
            <a:off x="3535680" y="1511555"/>
            <a:ext cx="3878580" cy="387858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bIns="0" rtlCol="0" anchor="t"/>
          <a:lstStyle/>
          <a:p>
            <a:pPr algn="ctr"/>
            <a:endParaRPr kumimoji="1" lang="ja-JP" altLang="en-US" sz="1600" dirty="0"/>
          </a:p>
        </p:txBody>
      </p:sp>
      <p:sp>
        <p:nvSpPr>
          <p:cNvPr id="3" name="楕円 2">
            <a:extLst>
              <a:ext uri="{FF2B5EF4-FFF2-40B4-BE49-F238E27FC236}">
                <a16:creationId xmlns:a16="http://schemas.microsoft.com/office/drawing/2014/main" id="{FD5F7EEE-98CD-3F37-082F-E28F6540080E}"/>
              </a:ext>
            </a:extLst>
          </p:cNvPr>
          <p:cNvSpPr/>
          <p:nvPr/>
        </p:nvSpPr>
        <p:spPr>
          <a:xfrm>
            <a:off x="4118610" y="2094485"/>
            <a:ext cx="2712720" cy="271272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bIns="0" rtlCol="0" anchor="t"/>
          <a:lstStyle/>
          <a:p>
            <a:pPr algn="ctr"/>
            <a:endParaRPr kumimoji="1" lang="ja-JP" altLang="en-US" sz="1600" dirty="0"/>
          </a:p>
        </p:txBody>
      </p:sp>
      <p:sp>
        <p:nvSpPr>
          <p:cNvPr id="2" name="楕円 1">
            <a:extLst>
              <a:ext uri="{FF2B5EF4-FFF2-40B4-BE49-F238E27FC236}">
                <a16:creationId xmlns:a16="http://schemas.microsoft.com/office/drawing/2014/main" id="{040A39A3-9F67-7359-C350-707FD74EAB6B}"/>
              </a:ext>
            </a:extLst>
          </p:cNvPr>
          <p:cNvSpPr/>
          <p:nvPr/>
        </p:nvSpPr>
        <p:spPr>
          <a:xfrm>
            <a:off x="4754880" y="2730755"/>
            <a:ext cx="1440180" cy="144018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bIns="0" rtlCol="0" anchor="t"/>
          <a:lstStyle/>
          <a:p>
            <a:pPr algn="ctr"/>
            <a:endParaRPr kumimoji="1" lang="ja-JP" altLang="en-US" sz="1600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7BC21E71-31D6-3669-41F4-DA16D9DF5ADC}"/>
              </a:ext>
            </a:extLst>
          </p:cNvPr>
          <p:cNvSpPr txBox="1"/>
          <p:nvPr/>
        </p:nvSpPr>
        <p:spPr>
          <a:xfrm>
            <a:off x="4690140" y="2308558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dirty="0"/>
              <a:t>購買ドメイン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6335DE73-44DD-9E74-441B-19CAE7799FA4}"/>
              </a:ext>
            </a:extLst>
          </p:cNvPr>
          <p:cNvSpPr txBox="1"/>
          <p:nvPr/>
        </p:nvSpPr>
        <p:spPr>
          <a:xfrm>
            <a:off x="4690140" y="1698721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dirty="0"/>
              <a:t>ユースケース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4AA4408E-BAFB-5176-6604-E8A23E3A94FF}"/>
              </a:ext>
            </a:extLst>
          </p:cNvPr>
          <p:cNvSpPr txBox="1"/>
          <p:nvPr/>
        </p:nvSpPr>
        <p:spPr>
          <a:xfrm rot="2860399">
            <a:off x="2260825" y="5322505"/>
            <a:ext cx="2170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/>
              <a:t>DB</a:t>
            </a:r>
            <a:r>
              <a:rPr kumimoji="1" lang="ja-JP" altLang="en-US" dirty="0"/>
              <a:t>（</a:t>
            </a:r>
            <a:r>
              <a:rPr kumimoji="1" lang="en-US" altLang="ja-JP" dirty="0"/>
              <a:t>SQL</a:t>
            </a:r>
            <a:r>
              <a:rPr kumimoji="1" lang="ja-JP" altLang="en-US" dirty="0"/>
              <a:t> </a:t>
            </a:r>
            <a:r>
              <a:rPr kumimoji="1" lang="en-US" altLang="ja-JP" dirty="0"/>
              <a:t>Server</a:t>
            </a:r>
            <a:r>
              <a:rPr kumimoji="1" lang="ja-JP" altLang="en-US" dirty="0"/>
              <a:t>）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AC990C2C-0114-CB69-C9A5-F2BC15A6AE81}"/>
              </a:ext>
            </a:extLst>
          </p:cNvPr>
          <p:cNvSpPr txBox="1"/>
          <p:nvPr/>
        </p:nvSpPr>
        <p:spPr>
          <a:xfrm>
            <a:off x="4779106" y="315392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/>
              <a:t>UI</a:t>
            </a:r>
            <a:r>
              <a:rPr kumimoji="1" lang="ja-JP" altLang="en-US" dirty="0"/>
              <a:t>（</a:t>
            </a:r>
            <a:r>
              <a:rPr kumimoji="1" lang="en-US" altLang="ja-JP" dirty="0"/>
              <a:t>WPF</a:t>
            </a:r>
            <a:r>
              <a:rPr kumimoji="1" lang="ja-JP" altLang="en-US" dirty="0"/>
              <a:t>）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0C04F549-0ADE-E55C-0C72-7EE893D59D2B}"/>
              </a:ext>
            </a:extLst>
          </p:cNvPr>
          <p:cNvSpPr txBox="1"/>
          <p:nvPr/>
        </p:nvSpPr>
        <p:spPr>
          <a:xfrm>
            <a:off x="4343891" y="1025186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dirty="0"/>
              <a:t>プレゼンテーション</a:t>
            </a: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B1C5522C-87C7-78DD-C60F-F263BB98C9A3}"/>
              </a:ext>
            </a:extLst>
          </p:cNvPr>
          <p:cNvSpPr txBox="1"/>
          <p:nvPr/>
        </p:nvSpPr>
        <p:spPr>
          <a:xfrm rot="2688152">
            <a:off x="3042318" y="4821335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dirty="0"/>
              <a:t>ゲートウェイ</a:t>
            </a: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FC5E25D1-F818-CB37-329C-DE36F1A7BFA7}"/>
              </a:ext>
            </a:extLst>
          </p:cNvPr>
          <p:cNvSpPr txBox="1"/>
          <p:nvPr/>
        </p:nvSpPr>
        <p:spPr>
          <a:xfrm rot="18712592">
            <a:off x="6295770" y="4720294"/>
            <a:ext cx="1800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dirty="0"/>
              <a:t>コントローラー</a:t>
            </a:r>
          </a:p>
        </p:txBody>
      </p:sp>
      <p:sp>
        <p:nvSpPr>
          <p:cNvPr id="19" name="フリーフォーム: 図形 18">
            <a:extLst>
              <a:ext uri="{FF2B5EF4-FFF2-40B4-BE49-F238E27FC236}">
                <a16:creationId xmlns:a16="http://schemas.microsoft.com/office/drawing/2014/main" id="{13AC8EA1-0935-B644-D4E0-3927D0CCD72B}"/>
              </a:ext>
            </a:extLst>
          </p:cNvPr>
          <p:cNvSpPr/>
          <p:nvPr/>
        </p:nvSpPr>
        <p:spPr>
          <a:xfrm>
            <a:off x="3006467" y="174995"/>
            <a:ext cx="4658247" cy="6031557"/>
          </a:xfrm>
          <a:custGeom>
            <a:avLst/>
            <a:gdLst>
              <a:gd name="connsiteX0" fmla="*/ 2743200 w 4658247"/>
              <a:gd name="connsiteY0" fmla="*/ 0 h 6031557"/>
              <a:gd name="connsiteX1" fmla="*/ 2278380 w 4658247"/>
              <a:gd name="connsiteY1" fmla="*/ 3230880 h 6031557"/>
              <a:gd name="connsiteX2" fmla="*/ 4358640 w 4658247"/>
              <a:gd name="connsiteY2" fmla="*/ 4419600 h 6031557"/>
              <a:gd name="connsiteX3" fmla="*/ 4526280 w 4658247"/>
              <a:gd name="connsiteY3" fmla="*/ 5745480 h 6031557"/>
              <a:gd name="connsiteX4" fmla="*/ 3215640 w 4658247"/>
              <a:gd name="connsiteY4" fmla="*/ 5844540 h 6031557"/>
              <a:gd name="connsiteX5" fmla="*/ 2217420 w 4658247"/>
              <a:gd name="connsiteY5" fmla="*/ 3619500 h 6031557"/>
              <a:gd name="connsiteX6" fmla="*/ 0 w 4658247"/>
              <a:gd name="connsiteY6" fmla="*/ 4610100 h 60315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58247" h="6031557">
                <a:moveTo>
                  <a:pt x="2743200" y="0"/>
                </a:moveTo>
                <a:cubicBezTo>
                  <a:pt x="2376170" y="1247140"/>
                  <a:pt x="2009140" y="2494280"/>
                  <a:pt x="2278380" y="3230880"/>
                </a:cubicBezTo>
                <a:cubicBezTo>
                  <a:pt x="2547620" y="3967480"/>
                  <a:pt x="3983990" y="4000500"/>
                  <a:pt x="4358640" y="4419600"/>
                </a:cubicBezTo>
                <a:cubicBezTo>
                  <a:pt x="4733290" y="4838700"/>
                  <a:pt x="4716780" y="5507990"/>
                  <a:pt x="4526280" y="5745480"/>
                </a:cubicBezTo>
                <a:cubicBezTo>
                  <a:pt x="4335780" y="5982970"/>
                  <a:pt x="3600450" y="6198870"/>
                  <a:pt x="3215640" y="5844540"/>
                </a:cubicBezTo>
                <a:cubicBezTo>
                  <a:pt x="2830830" y="5490210"/>
                  <a:pt x="2753360" y="3825240"/>
                  <a:pt x="2217420" y="3619500"/>
                </a:cubicBezTo>
                <a:cubicBezTo>
                  <a:pt x="1681480" y="3413760"/>
                  <a:pt x="840740" y="4011930"/>
                  <a:pt x="0" y="4610100"/>
                </a:cubicBezTo>
              </a:path>
            </a:pathLst>
          </a:custGeom>
          <a:noFill/>
          <a:ln w="57150">
            <a:solidFill>
              <a:srgbClr val="C00000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88376ECC-CA6A-C86A-904E-127A59836356}"/>
              </a:ext>
            </a:extLst>
          </p:cNvPr>
          <p:cNvSpPr txBox="1"/>
          <p:nvPr/>
        </p:nvSpPr>
        <p:spPr>
          <a:xfrm>
            <a:off x="4698955" y="3266179"/>
            <a:ext cx="15520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400" dirty="0"/>
              <a:t>AdventureWorks</a:t>
            </a:r>
            <a:endParaRPr kumimoji="1" lang="en-US" altLang="ja-JP" dirty="0"/>
          </a:p>
          <a:p>
            <a:pPr algn="ctr"/>
            <a:r>
              <a:rPr kumimoji="1" lang="ja-JP" altLang="en-US" dirty="0"/>
              <a:t>ドメイン</a:t>
            </a: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78E5A339-5BBF-1F2F-70E8-BC52F85DEDF0}"/>
              </a:ext>
            </a:extLst>
          </p:cNvPr>
          <p:cNvSpPr txBox="1"/>
          <p:nvPr/>
        </p:nvSpPr>
        <p:spPr>
          <a:xfrm rot="18838972">
            <a:off x="6357892" y="5131142"/>
            <a:ext cx="2832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/>
              <a:t>Web</a:t>
            </a:r>
            <a:r>
              <a:rPr kumimoji="1" lang="ja-JP" altLang="en-US" dirty="0"/>
              <a:t> </a:t>
            </a:r>
            <a:r>
              <a:rPr kumimoji="1" lang="en-US" altLang="ja-JP" dirty="0"/>
              <a:t>API</a:t>
            </a:r>
            <a:r>
              <a:rPr kumimoji="1" lang="ja-JP" altLang="en-US" dirty="0"/>
              <a:t>（</a:t>
            </a:r>
            <a:r>
              <a:rPr kumimoji="1" lang="en-US" altLang="ja-JP" dirty="0"/>
              <a:t>MagicOnion</a:t>
            </a:r>
            <a:r>
              <a:rPr kumimoji="1" lang="ja-JP" altLang="en-US" dirty="0"/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1443825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楕円 10">
            <a:extLst>
              <a:ext uri="{FF2B5EF4-FFF2-40B4-BE49-F238E27FC236}">
                <a16:creationId xmlns:a16="http://schemas.microsoft.com/office/drawing/2014/main" id="{61F6DF7D-A748-EE48-3EDD-9DD5FF2C9BD6}"/>
              </a:ext>
            </a:extLst>
          </p:cNvPr>
          <p:cNvSpPr/>
          <p:nvPr/>
        </p:nvSpPr>
        <p:spPr>
          <a:xfrm>
            <a:off x="2118360" y="94235"/>
            <a:ext cx="6713220" cy="671322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bIns="0" rtlCol="0" anchor="t"/>
          <a:lstStyle/>
          <a:p>
            <a:pPr algn="ctr"/>
            <a:endParaRPr kumimoji="1" lang="ja-JP" altLang="en-US" sz="1600" dirty="0"/>
          </a:p>
        </p:txBody>
      </p:sp>
      <p:sp>
        <p:nvSpPr>
          <p:cNvPr id="5" name="楕円 4">
            <a:extLst>
              <a:ext uri="{FF2B5EF4-FFF2-40B4-BE49-F238E27FC236}">
                <a16:creationId xmlns:a16="http://schemas.microsoft.com/office/drawing/2014/main" id="{D8B52D55-1ACB-79D8-60DE-A16C4075EF0A}"/>
              </a:ext>
            </a:extLst>
          </p:cNvPr>
          <p:cNvSpPr/>
          <p:nvPr/>
        </p:nvSpPr>
        <p:spPr>
          <a:xfrm>
            <a:off x="2815590" y="794202"/>
            <a:ext cx="5318760" cy="5313286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bIns="0" rtlCol="0" anchor="t"/>
          <a:lstStyle/>
          <a:p>
            <a:pPr algn="ctr"/>
            <a:endParaRPr kumimoji="1" lang="ja-JP" altLang="en-US" sz="1600" dirty="0"/>
          </a:p>
        </p:txBody>
      </p:sp>
      <p:sp>
        <p:nvSpPr>
          <p:cNvPr id="3" name="楕円 2">
            <a:extLst>
              <a:ext uri="{FF2B5EF4-FFF2-40B4-BE49-F238E27FC236}">
                <a16:creationId xmlns:a16="http://schemas.microsoft.com/office/drawing/2014/main" id="{FD5F7EEE-98CD-3F37-082F-E28F6540080E}"/>
              </a:ext>
            </a:extLst>
          </p:cNvPr>
          <p:cNvSpPr/>
          <p:nvPr/>
        </p:nvSpPr>
        <p:spPr>
          <a:xfrm>
            <a:off x="4118610" y="2094485"/>
            <a:ext cx="2712720" cy="271272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bIns="0" rtlCol="0" anchor="t"/>
          <a:lstStyle/>
          <a:p>
            <a:pPr algn="ctr"/>
            <a:endParaRPr kumimoji="1" lang="ja-JP" altLang="en-US" sz="1600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350CE0B2-840C-7721-12DD-AB16E39E97C8}"/>
              </a:ext>
            </a:extLst>
          </p:cNvPr>
          <p:cNvSpPr txBox="1"/>
          <p:nvPr/>
        </p:nvSpPr>
        <p:spPr>
          <a:xfrm>
            <a:off x="4920972" y="232546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dirty="0"/>
              <a:t>ドメイン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4AA4408E-BAFB-5176-6604-E8A23E3A94FF}"/>
              </a:ext>
            </a:extLst>
          </p:cNvPr>
          <p:cNvSpPr txBox="1"/>
          <p:nvPr/>
        </p:nvSpPr>
        <p:spPr>
          <a:xfrm rot="2860399">
            <a:off x="2260825" y="5322505"/>
            <a:ext cx="2170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/>
              <a:t>DB</a:t>
            </a:r>
            <a:r>
              <a:rPr kumimoji="1" lang="ja-JP" altLang="en-US" dirty="0"/>
              <a:t>（</a:t>
            </a:r>
            <a:r>
              <a:rPr kumimoji="1" lang="en-US" altLang="ja-JP" dirty="0"/>
              <a:t>SQL</a:t>
            </a:r>
            <a:r>
              <a:rPr kumimoji="1" lang="ja-JP" altLang="en-US" dirty="0"/>
              <a:t> </a:t>
            </a:r>
            <a:r>
              <a:rPr kumimoji="1" lang="en-US" altLang="ja-JP" dirty="0"/>
              <a:t>Server</a:t>
            </a:r>
            <a:r>
              <a:rPr kumimoji="1" lang="ja-JP" altLang="en-US" dirty="0"/>
              <a:t>）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AC990C2C-0114-CB69-C9A5-F2BC15A6AE81}"/>
              </a:ext>
            </a:extLst>
          </p:cNvPr>
          <p:cNvSpPr txBox="1"/>
          <p:nvPr/>
        </p:nvSpPr>
        <p:spPr>
          <a:xfrm>
            <a:off x="4779106" y="315392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/>
              <a:t>UI</a:t>
            </a:r>
            <a:r>
              <a:rPr kumimoji="1" lang="ja-JP" altLang="en-US" dirty="0"/>
              <a:t>（</a:t>
            </a:r>
            <a:r>
              <a:rPr kumimoji="1" lang="en-US" altLang="ja-JP" dirty="0"/>
              <a:t>WPF</a:t>
            </a:r>
            <a:r>
              <a:rPr kumimoji="1" lang="ja-JP" altLang="en-US" dirty="0"/>
              <a:t>）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986B2D26-80C0-618F-02ED-D175574E544B}"/>
              </a:ext>
            </a:extLst>
          </p:cNvPr>
          <p:cNvSpPr txBox="1"/>
          <p:nvPr/>
        </p:nvSpPr>
        <p:spPr>
          <a:xfrm rot="18838972">
            <a:off x="6700131" y="5131142"/>
            <a:ext cx="2148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/>
              <a:t>Web</a:t>
            </a:r>
            <a:r>
              <a:rPr kumimoji="1" lang="ja-JP" altLang="en-US" dirty="0"/>
              <a:t> </a:t>
            </a:r>
            <a:r>
              <a:rPr kumimoji="1" lang="en-US" altLang="ja-JP" dirty="0"/>
              <a:t>API</a:t>
            </a:r>
            <a:r>
              <a:rPr kumimoji="1" lang="ja-JP" altLang="en-US" dirty="0"/>
              <a:t>（</a:t>
            </a:r>
            <a:r>
              <a:rPr kumimoji="1" lang="en-US" altLang="ja-JP" dirty="0"/>
              <a:t>gRPC</a:t>
            </a:r>
            <a:r>
              <a:rPr kumimoji="1" lang="ja-JP" altLang="en-US" dirty="0"/>
              <a:t>）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0C04F549-0ADE-E55C-0C72-7EE893D59D2B}"/>
              </a:ext>
            </a:extLst>
          </p:cNvPr>
          <p:cNvSpPr txBox="1"/>
          <p:nvPr/>
        </p:nvSpPr>
        <p:spPr>
          <a:xfrm>
            <a:off x="4343891" y="1025186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dirty="0"/>
              <a:t>プレゼンテーション</a:t>
            </a: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B1C5522C-87C7-78DD-C60F-F263BB98C9A3}"/>
              </a:ext>
            </a:extLst>
          </p:cNvPr>
          <p:cNvSpPr txBox="1"/>
          <p:nvPr/>
        </p:nvSpPr>
        <p:spPr>
          <a:xfrm rot="2688152">
            <a:off x="3042318" y="4821335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dirty="0"/>
              <a:t>ゲートウェイ</a:t>
            </a: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FC5E25D1-F818-CB37-329C-DE36F1A7BFA7}"/>
              </a:ext>
            </a:extLst>
          </p:cNvPr>
          <p:cNvSpPr txBox="1"/>
          <p:nvPr/>
        </p:nvSpPr>
        <p:spPr>
          <a:xfrm rot="18712592">
            <a:off x="6295770" y="4720294"/>
            <a:ext cx="1800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dirty="0"/>
              <a:t>コントローラー</a:t>
            </a:r>
          </a:p>
        </p:txBody>
      </p:sp>
    </p:spTree>
    <p:extLst>
      <p:ext uri="{BB962C8B-B14F-4D97-AF65-F5344CB8AC3E}">
        <p14:creationId xmlns:p14="http://schemas.microsoft.com/office/powerpoint/2010/main" val="13990242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EA11031F-AF0B-7FAA-DD0C-7206AA576EAD}"/>
              </a:ext>
            </a:extLst>
          </p:cNvPr>
          <p:cNvSpPr/>
          <p:nvPr/>
        </p:nvSpPr>
        <p:spPr>
          <a:xfrm>
            <a:off x="2272136" y="1001864"/>
            <a:ext cx="3544398" cy="4854272"/>
          </a:xfrm>
          <a:prstGeom prst="rect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t"/>
          <a:lstStyle/>
          <a:p>
            <a:pPr algn="ctr"/>
            <a:r>
              <a:rPr kumimoji="1" lang="ja-JP" altLang="en-US" dirty="0"/>
              <a:t>クライアント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AF1EDC33-1B87-4933-6954-4E205ECBB653}"/>
              </a:ext>
            </a:extLst>
          </p:cNvPr>
          <p:cNvSpPr/>
          <p:nvPr/>
        </p:nvSpPr>
        <p:spPr>
          <a:xfrm>
            <a:off x="6232845" y="1001864"/>
            <a:ext cx="3411532" cy="4854272"/>
          </a:xfrm>
          <a:prstGeom prst="rect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t"/>
          <a:lstStyle/>
          <a:p>
            <a:pPr algn="ctr"/>
            <a:r>
              <a:rPr kumimoji="1" lang="ja-JP" altLang="en-US" dirty="0"/>
              <a:t>サーバー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ADAE1C5E-AFD3-B5A1-C5D3-A086681D7B7A}"/>
              </a:ext>
            </a:extLst>
          </p:cNvPr>
          <p:cNvSpPr/>
          <p:nvPr/>
        </p:nvSpPr>
        <p:spPr>
          <a:xfrm>
            <a:off x="3573299" y="1546860"/>
            <a:ext cx="696864" cy="35210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/>
              <a:t>View</a:t>
            </a:r>
            <a:endParaRPr kumimoji="1" lang="ja-JP" altLang="en-US" sz="1400" dirty="0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7C90F382-8437-AF50-8EEF-E329B93D1CEF}"/>
              </a:ext>
            </a:extLst>
          </p:cNvPr>
          <p:cNvSpPr/>
          <p:nvPr/>
        </p:nvSpPr>
        <p:spPr>
          <a:xfrm>
            <a:off x="3269233" y="2466322"/>
            <a:ext cx="1304996" cy="35210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/>
              <a:t>ViewModel</a:t>
            </a:r>
            <a:endParaRPr kumimoji="1" lang="ja-JP" altLang="en-US" sz="1400" dirty="0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175F9470-313A-1B20-9BFF-AD7AC34C4149}"/>
              </a:ext>
            </a:extLst>
          </p:cNvPr>
          <p:cNvSpPr/>
          <p:nvPr/>
        </p:nvSpPr>
        <p:spPr>
          <a:xfrm>
            <a:off x="4617851" y="2967680"/>
            <a:ext cx="1029828" cy="35210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/>
              <a:t>Product</a:t>
            </a:r>
            <a:endParaRPr kumimoji="1" lang="ja-JP" altLang="en-US" sz="1400" dirty="0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636DD8FF-619B-07A5-C89D-18A7852414B9}"/>
              </a:ext>
            </a:extLst>
          </p:cNvPr>
          <p:cNvSpPr/>
          <p:nvPr/>
        </p:nvSpPr>
        <p:spPr>
          <a:xfrm>
            <a:off x="2939907" y="3385784"/>
            <a:ext cx="1963649" cy="35210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/>
              <a:t>IProductRepository</a:t>
            </a:r>
            <a:endParaRPr kumimoji="1" lang="ja-JP" altLang="en-US" sz="1400" dirty="0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7D009089-154C-1CD5-8EC5-ADB0EEB4B805}"/>
              </a:ext>
            </a:extLst>
          </p:cNvPr>
          <p:cNvSpPr/>
          <p:nvPr/>
        </p:nvSpPr>
        <p:spPr>
          <a:xfrm>
            <a:off x="6956786" y="3385783"/>
            <a:ext cx="1963649" cy="35210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/>
              <a:t>ProductRepository</a:t>
            </a:r>
            <a:endParaRPr kumimoji="1" lang="ja-JP" altLang="en-US" sz="1400" dirty="0"/>
          </a:p>
        </p:txBody>
      </p:sp>
      <p:cxnSp>
        <p:nvCxnSpPr>
          <p:cNvPr id="9" name="直線矢印コネクタ 8">
            <a:extLst>
              <a:ext uri="{FF2B5EF4-FFF2-40B4-BE49-F238E27FC236}">
                <a16:creationId xmlns:a16="http://schemas.microsoft.com/office/drawing/2014/main" id="{644BF10C-1B4A-08C1-3329-55709D3EE6A8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>
          <a:xfrm>
            <a:off x="3921731" y="1898969"/>
            <a:ext cx="0" cy="567353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直線矢印コネクタ 9">
            <a:extLst>
              <a:ext uri="{FF2B5EF4-FFF2-40B4-BE49-F238E27FC236}">
                <a16:creationId xmlns:a16="http://schemas.microsoft.com/office/drawing/2014/main" id="{C83E7EC2-1D3A-3379-9EB2-86231D5AC8C0}"/>
              </a:ext>
            </a:extLst>
          </p:cNvPr>
          <p:cNvCxnSpPr>
            <a:cxnSpLocks/>
            <a:stCxn id="5" idx="2"/>
            <a:endCxn id="7" idx="0"/>
          </p:cNvCxnSpPr>
          <p:nvPr/>
        </p:nvCxnSpPr>
        <p:spPr>
          <a:xfrm>
            <a:off x="3921731" y="2818431"/>
            <a:ext cx="1" cy="567353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直線矢印コネクタ 10">
            <a:extLst>
              <a:ext uri="{FF2B5EF4-FFF2-40B4-BE49-F238E27FC236}">
                <a16:creationId xmlns:a16="http://schemas.microsoft.com/office/drawing/2014/main" id="{39146337-14CB-7764-B27A-793B5B18E949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3921731" y="2818431"/>
            <a:ext cx="696120" cy="176053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直線矢印コネクタ 11">
            <a:extLst>
              <a:ext uri="{FF2B5EF4-FFF2-40B4-BE49-F238E27FC236}">
                <a16:creationId xmlns:a16="http://schemas.microsoft.com/office/drawing/2014/main" id="{A69510EB-E004-0784-9EC5-3508B321CFE2}"/>
              </a:ext>
            </a:extLst>
          </p:cNvPr>
          <p:cNvCxnSpPr>
            <a:cxnSpLocks/>
            <a:stCxn id="8" idx="1"/>
            <a:endCxn id="7" idx="3"/>
          </p:cNvCxnSpPr>
          <p:nvPr/>
        </p:nvCxnSpPr>
        <p:spPr>
          <a:xfrm flipH="1">
            <a:off x="4903556" y="3561838"/>
            <a:ext cx="2053230" cy="1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C9FD8443-E7A4-7DFF-E725-D19B54AE679D}"/>
              </a:ext>
            </a:extLst>
          </p:cNvPr>
          <p:cNvSpPr/>
          <p:nvPr/>
        </p:nvSpPr>
        <p:spPr>
          <a:xfrm>
            <a:off x="2607715" y="4305246"/>
            <a:ext cx="2628033" cy="2976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/>
              <a:t>ProductRepositoryClient</a:t>
            </a:r>
            <a:endParaRPr kumimoji="1" lang="ja-JP" altLang="en-US" sz="1400" dirty="0"/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2FD02408-1B17-83F6-1C61-280D30BCE04F}"/>
              </a:ext>
            </a:extLst>
          </p:cNvPr>
          <p:cNvSpPr/>
          <p:nvPr/>
        </p:nvSpPr>
        <p:spPr>
          <a:xfrm>
            <a:off x="2511560" y="5170218"/>
            <a:ext cx="2820342" cy="29761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/>
              <a:t>IProductRepositoryService</a:t>
            </a:r>
            <a:endParaRPr kumimoji="1" lang="ja-JP" altLang="en-US" sz="1400" dirty="0"/>
          </a:p>
        </p:txBody>
      </p:sp>
      <p:cxnSp>
        <p:nvCxnSpPr>
          <p:cNvPr id="15" name="直線矢印コネクタ 14">
            <a:extLst>
              <a:ext uri="{FF2B5EF4-FFF2-40B4-BE49-F238E27FC236}">
                <a16:creationId xmlns:a16="http://schemas.microsoft.com/office/drawing/2014/main" id="{961A882C-4DE9-7059-A194-93690DFE4F95}"/>
              </a:ext>
            </a:extLst>
          </p:cNvPr>
          <p:cNvCxnSpPr>
            <a:cxnSpLocks/>
            <a:stCxn id="13" idx="2"/>
            <a:endCxn id="14" idx="0"/>
          </p:cNvCxnSpPr>
          <p:nvPr/>
        </p:nvCxnSpPr>
        <p:spPr>
          <a:xfrm flipH="1">
            <a:off x="3921731" y="4602866"/>
            <a:ext cx="1" cy="567352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直線矢印コネクタ 15">
            <a:extLst>
              <a:ext uri="{FF2B5EF4-FFF2-40B4-BE49-F238E27FC236}">
                <a16:creationId xmlns:a16="http://schemas.microsoft.com/office/drawing/2014/main" id="{CE34C3B8-F4BE-6934-2787-FCBE1225126C}"/>
              </a:ext>
            </a:extLst>
          </p:cNvPr>
          <p:cNvCxnSpPr>
            <a:cxnSpLocks/>
            <a:stCxn id="13" idx="0"/>
            <a:endCxn id="7" idx="2"/>
          </p:cNvCxnSpPr>
          <p:nvPr/>
        </p:nvCxnSpPr>
        <p:spPr>
          <a:xfrm flipV="1">
            <a:off x="3921732" y="3737893"/>
            <a:ext cx="0" cy="567353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29BBFCDA-57DB-16AA-7D26-8CB3AEFB0512}"/>
              </a:ext>
            </a:extLst>
          </p:cNvPr>
          <p:cNvSpPr/>
          <p:nvPr/>
        </p:nvSpPr>
        <p:spPr>
          <a:xfrm>
            <a:off x="6528439" y="5170218"/>
            <a:ext cx="2820342" cy="29761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/>
              <a:t>ProductRepositoryServer</a:t>
            </a:r>
            <a:endParaRPr kumimoji="1" lang="ja-JP" altLang="en-US" sz="1400" dirty="0"/>
          </a:p>
        </p:txBody>
      </p:sp>
      <p:cxnSp>
        <p:nvCxnSpPr>
          <p:cNvPr id="18" name="直線矢印コネクタ 17">
            <a:extLst>
              <a:ext uri="{FF2B5EF4-FFF2-40B4-BE49-F238E27FC236}">
                <a16:creationId xmlns:a16="http://schemas.microsoft.com/office/drawing/2014/main" id="{0E84155A-F851-F8B0-F232-73EBC45EAF52}"/>
              </a:ext>
            </a:extLst>
          </p:cNvPr>
          <p:cNvCxnSpPr>
            <a:cxnSpLocks/>
            <a:stCxn id="17" idx="0"/>
          </p:cNvCxnSpPr>
          <p:nvPr/>
        </p:nvCxnSpPr>
        <p:spPr>
          <a:xfrm flipH="1" flipV="1">
            <a:off x="4903556" y="3737892"/>
            <a:ext cx="3035054" cy="1432326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直線矢印コネクタ 18">
            <a:extLst>
              <a:ext uri="{FF2B5EF4-FFF2-40B4-BE49-F238E27FC236}">
                <a16:creationId xmlns:a16="http://schemas.microsoft.com/office/drawing/2014/main" id="{DC0B697D-51BF-FABB-F6CE-954B1AB628DA}"/>
              </a:ext>
            </a:extLst>
          </p:cNvPr>
          <p:cNvCxnSpPr>
            <a:cxnSpLocks/>
            <a:stCxn id="17" idx="1"/>
            <a:endCxn id="14" idx="3"/>
          </p:cNvCxnSpPr>
          <p:nvPr/>
        </p:nvCxnSpPr>
        <p:spPr>
          <a:xfrm flipH="1">
            <a:off x="5331902" y="5319027"/>
            <a:ext cx="1196537" cy="0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47397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楕円 10">
            <a:extLst>
              <a:ext uri="{FF2B5EF4-FFF2-40B4-BE49-F238E27FC236}">
                <a16:creationId xmlns:a16="http://schemas.microsoft.com/office/drawing/2014/main" id="{61F6DF7D-A748-EE48-3EDD-9DD5FF2C9BD6}"/>
              </a:ext>
            </a:extLst>
          </p:cNvPr>
          <p:cNvSpPr/>
          <p:nvPr/>
        </p:nvSpPr>
        <p:spPr>
          <a:xfrm>
            <a:off x="1554480" y="72390"/>
            <a:ext cx="6713220" cy="671322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bIns="0" rtlCol="0" anchor="t"/>
          <a:lstStyle/>
          <a:p>
            <a:pPr algn="ctr"/>
            <a:endParaRPr kumimoji="1" lang="ja-JP" altLang="en-US" sz="1600" dirty="0"/>
          </a:p>
        </p:txBody>
      </p:sp>
      <p:sp>
        <p:nvSpPr>
          <p:cNvPr id="5" name="楕円 4">
            <a:extLst>
              <a:ext uri="{FF2B5EF4-FFF2-40B4-BE49-F238E27FC236}">
                <a16:creationId xmlns:a16="http://schemas.microsoft.com/office/drawing/2014/main" id="{D8B52D55-1ACB-79D8-60DE-A16C4075EF0A}"/>
              </a:ext>
            </a:extLst>
          </p:cNvPr>
          <p:cNvSpPr/>
          <p:nvPr/>
        </p:nvSpPr>
        <p:spPr>
          <a:xfrm>
            <a:off x="2251710" y="772357"/>
            <a:ext cx="5318760" cy="5313286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bIns="0" rtlCol="0" anchor="t"/>
          <a:lstStyle/>
          <a:p>
            <a:pPr algn="ctr"/>
            <a:endParaRPr kumimoji="1" lang="ja-JP" altLang="en-US" sz="1600" dirty="0"/>
          </a:p>
        </p:txBody>
      </p:sp>
      <p:sp>
        <p:nvSpPr>
          <p:cNvPr id="3" name="楕円 2">
            <a:extLst>
              <a:ext uri="{FF2B5EF4-FFF2-40B4-BE49-F238E27FC236}">
                <a16:creationId xmlns:a16="http://schemas.microsoft.com/office/drawing/2014/main" id="{FD5F7EEE-98CD-3F37-082F-E28F6540080E}"/>
              </a:ext>
            </a:extLst>
          </p:cNvPr>
          <p:cNvSpPr/>
          <p:nvPr/>
        </p:nvSpPr>
        <p:spPr>
          <a:xfrm>
            <a:off x="3554730" y="2072640"/>
            <a:ext cx="2712720" cy="271272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bIns="0" rtlCol="0" anchor="t"/>
          <a:lstStyle/>
          <a:p>
            <a:pPr algn="ctr"/>
            <a:endParaRPr kumimoji="1" lang="ja-JP" altLang="en-US" sz="1600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350CE0B2-840C-7721-12DD-AB16E39E97C8}"/>
              </a:ext>
            </a:extLst>
          </p:cNvPr>
          <p:cNvSpPr txBox="1"/>
          <p:nvPr/>
        </p:nvSpPr>
        <p:spPr>
          <a:xfrm>
            <a:off x="4357092" y="230362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dirty="0"/>
              <a:t>ドメイン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4AA4408E-BAFB-5176-6604-E8A23E3A94FF}"/>
              </a:ext>
            </a:extLst>
          </p:cNvPr>
          <p:cNvSpPr txBox="1"/>
          <p:nvPr/>
        </p:nvSpPr>
        <p:spPr>
          <a:xfrm rot="2860399">
            <a:off x="1696945" y="5300660"/>
            <a:ext cx="2170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/>
              <a:t>DB</a:t>
            </a:r>
            <a:r>
              <a:rPr kumimoji="1" lang="ja-JP" altLang="en-US" dirty="0"/>
              <a:t>（</a:t>
            </a:r>
            <a:r>
              <a:rPr kumimoji="1" lang="en-US" altLang="ja-JP" dirty="0"/>
              <a:t>SQL</a:t>
            </a:r>
            <a:r>
              <a:rPr kumimoji="1" lang="ja-JP" altLang="en-US" dirty="0"/>
              <a:t> </a:t>
            </a:r>
            <a:r>
              <a:rPr kumimoji="1" lang="en-US" altLang="ja-JP" dirty="0"/>
              <a:t>Server</a:t>
            </a:r>
            <a:r>
              <a:rPr kumimoji="1" lang="ja-JP" altLang="en-US" dirty="0"/>
              <a:t>）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AC990C2C-0114-CB69-C9A5-F2BC15A6AE81}"/>
              </a:ext>
            </a:extLst>
          </p:cNvPr>
          <p:cNvSpPr txBox="1"/>
          <p:nvPr/>
        </p:nvSpPr>
        <p:spPr>
          <a:xfrm>
            <a:off x="4215226" y="293547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/>
              <a:t>UI</a:t>
            </a:r>
            <a:r>
              <a:rPr kumimoji="1" lang="ja-JP" altLang="en-US" dirty="0"/>
              <a:t>（</a:t>
            </a:r>
            <a:r>
              <a:rPr kumimoji="1" lang="en-US" altLang="ja-JP" dirty="0"/>
              <a:t>WPF</a:t>
            </a:r>
            <a:r>
              <a:rPr kumimoji="1" lang="ja-JP" altLang="en-US" dirty="0"/>
              <a:t>）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986B2D26-80C0-618F-02ED-D175574E544B}"/>
              </a:ext>
            </a:extLst>
          </p:cNvPr>
          <p:cNvSpPr txBox="1"/>
          <p:nvPr/>
        </p:nvSpPr>
        <p:spPr>
          <a:xfrm rot="18838972">
            <a:off x="6136251" y="5109297"/>
            <a:ext cx="2148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/>
              <a:t>Web</a:t>
            </a:r>
            <a:r>
              <a:rPr kumimoji="1" lang="ja-JP" altLang="en-US" dirty="0"/>
              <a:t> </a:t>
            </a:r>
            <a:r>
              <a:rPr kumimoji="1" lang="en-US" altLang="ja-JP" dirty="0"/>
              <a:t>API</a:t>
            </a:r>
            <a:r>
              <a:rPr kumimoji="1" lang="ja-JP" altLang="en-US" dirty="0"/>
              <a:t>（</a:t>
            </a:r>
            <a:r>
              <a:rPr kumimoji="1" lang="en-US" altLang="ja-JP" dirty="0"/>
              <a:t>gRPC</a:t>
            </a:r>
            <a:r>
              <a:rPr kumimoji="1" lang="ja-JP" altLang="en-US" dirty="0"/>
              <a:t>）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0C04F549-0ADE-E55C-0C72-7EE893D59D2B}"/>
              </a:ext>
            </a:extLst>
          </p:cNvPr>
          <p:cNvSpPr txBox="1"/>
          <p:nvPr/>
        </p:nvSpPr>
        <p:spPr>
          <a:xfrm>
            <a:off x="3780011" y="869859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dirty="0"/>
              <a:t>プレゼンテーション</a:t>
            </a: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B1C5522C-87C7-78DD-C60F-F263BB98C9A3}"/>
              </a:ext>
            </a:extLst>
          </p:cNvPr>
          <p:cNvSpPr txBox="1"/>
          <p:nvPr/>
        </p:nvSpPr>
        <p:spPr>
          <a:xfrm rot="2688152">
            <a:off x="2478438" y="4799490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dirty="0"/>
              <a:t>ゲートウェイ</a:t>
            </a:r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FDFA7F81-6C88-AE36-7EB0-37D5E989D629}"/>
              </a:ext>
            </a:extLst>
          </p:cNvPr>
          <p:cNvSpPr/>
          <p:nvPr/>
        </p:nvSpPr>
        <p:spPr>
          <a:xfrm>
            <a:off x="4718498" y="1186377"/>
            <a:ext cx="508822" cy="28248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100" dirty="0"/>
              <a:t>View</a:t>
            </a:r>
            <a:endParaRPr kumimoji="1" lang="ja-JP" altLang="en-US" sz="1100" dirty="0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D32BE109-1BB9-C108-F35F-E7BD28F19E77}"/>
              </a:ext>
            </a:extLst>
          </p:cNvPr>
          <p:cNvSpPr/>
          <p:nvPr/>
        </p:nvSpPr>
        <p:spPr>
          <a:xfrm>
            <a:off x="4357092" y="1721425"/>
            <a:ext cx="952856" cy="28248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100" dirty="0"/>
              <a:t>ViewModel</a:t>
            </a:r>
            <a:endParaRPr kumimoji="1" lang="ja-JP" altLang="en-US" sz="1100" dirty="0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C9494B4F-429C-2C19-0BD5-7A8A0113A910}"/>
              </a:ext>
            </a:extLst>
          </p:cNvPr>
          <p:cNvSpPr/>
          <p:nvPr/>
        </p:nvSpPr>
        <p:spPr>
          <a:xfrm>
            <a:off x="3809269" y="2833300"/>
            <a:ext cx="751939" cy="28248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100" dirty="0"/>
              <a:t>Product</a:t>
            </a:r>
            <a:endParaRPr kumimoji="1" lang="ja-JP" altLang="en-US" sz="1100" dirty="0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5456F47C-63B6-5F8D-A609-9A8876193315}"/>
              </a:ext>
            </a:extLst>
          </p:cNvPr>
          <p:cNvSpPr/>
          <p:nvPr/>
        </p:nvSpPr>
        <p:spPr>
          <a:xfrm>
            <a:off x="4013075" y="3500518"/>
            <a:ext cx="1433777" cy="28248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100" dirty="0"/>
              <a:t>IProductRepository</a:t>
            </a:r>
            <a:endParaRPr kumimoji="1" lang="ja-JP" altLang="en-US" sz="1100" dirty="0"/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0EE40C38-4784-2AFD-97FB-964DC8E5C233}"/>
              </a:ext>
            </a:extLst>
          </p:cNvPr>
          <p:cNvSpPr/>
          <p:nvPr/>
        </p:nvSpPr>
        <p:spPr>
          <a:xfrm rot="2134353">
            <a:off x="2515571" y="4199673"/>
            <a:ext cx="1433777" cy="28248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100" dirty="0"/>
              <a:t>ProductRepository</a:t>
            </a:r>
            <a:endParaRPr kumimoji="1" lang="ja-JP" altLang="en-US" sz="1100" dirty="0"/>
          </a:p>
        </p:txBody>
      </p:sp>
      <p:cxnSp>
        <p:nvCxnSpPr>
          <p:cNvPr id="19" name="直線矢印コネクタ 18">
            <a:extLst>
              <a:ext uri="{FF2B5EF4-FFF2-40B4-BE49-F238E27FC236}">
                <a16:creationId xmlns:a16="http://schemas.microsoft.com/office/drawing/2014/main" id="{9601DA6B-ED23-D121-E6CE-83826C064A05}"/>
              </a:ext>
            </a:extLst>
          </p:cNvPr>
          <p:cNvCxnSpPr>
            <a:cxnSpLocks/>
            <a:stCxn id="2" idx="2"/>
            <a:endCxn id="7" idx="0"/>
          </p:cNvCxnSpPr>
          <p:nvPr/>
        </p:nvCxnSpPr>
        <p:spPr>
          <a:xfrm flipH="1">
            <a:off x="4833520" y="1468862"/>
            <a:ext cx="139389" cy="252563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直線矢印コネクタ 22">
            <a:extLst>
              <a:ext uri="{FF2B5EF4-FFF2-40B4-BE49-F238E27FC236}">
                <a16:creationId xmlns:a16="http://schemas.microsoft.com/office/drawing/2014/main" id="{25CCD0A8-EDC4-A5E2-EE22-3BCB1EFF4B83}"/>
              </a:ext>
            </a:extLst>
          </p:cNvPr>
          <p:cNvCxnSpPr>
            <a:cxnSpLocks/>
            <a:stCxn id="7" idx="2"/>
            <a:endCxn id="10" idx="0"/>
          </p:cNvCxnSpPr>
          <p:nvPr/>
        </p:nvCxnSpPr>
        <p:spPr>
          <a:xfrm flipH="1">
            <a:off x="4729964" y="2003910"/>
            <a:ext cx="103556" cy="1496608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直線矢印コネクタ 28">
            <a:extLst>
              <a:ext uri="{FF2B5EF4-FFF2-40B4-BE49-F238E27FC236}">
                <a16:creationId xmlns:a16="http://schemas.microsoft.com/office/drawing/2014/main" id="{AC1A8237-7D0C-F31E-B3E5-5F46D85BD756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 flipH="1">
            <a:off x="4185239" y="2003910"/>
            <a:ext cx="648281" cy="829390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直線矢印コネクタ 49">
            <a:extLst>
              <a:ext uri="{FF2B5EF4-FFF2-40B4-BE49-F238E27FC236}">
                <a16:creationId xmlns:a16="http://schemas.microsoft.com/office/drawing/2014/main" id="{0D7F6556-23FD-4A50-D890-346A649B6283}"/>
              </a:ext>
            </a:extLst>
          </p:cNvPr>
          <p:cNvCxnSpPr>
            <a:cxnSpLocks/>
            <a:stCxn id="17" idx="0"/>
            <a:endCxn id="10" idx="1"/>
          </p:cNvCxnSpPr>
          <p:nvPr/>
        </p:nvCxnSpPr>
        <p:spPr>
          <a:xfrm flipV="1">
            <a:off x="3314625" y="3641761"/>
            <a:ext cx="698450" cy="584271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楕円 63">
            <a:extLst>
              <a:ext uri="{FF2B5EF4-FFF2-40B4-BE49-F238E27FC236}">
                <a16:creationId xmlns:a16="http://schemas.microsoft.com/office/drawing/2014/main" id="{E4F5A167-376B-F94B-C289-2859F3017079}"/>
              </a:ext>
            </a:extLst>
          </p:cNvPr>
          <p:cNvSpPr/>
          <p:nvPr/>
        </p:nvSpPr>
        <p:spPr>
          <a:xfrm rot="19015793">
            <a:off x="5669955" y="2966271"/>
            <a:ext cx="2644128" cy="178254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E069B4BF-40D4-9876-B773-81BA8E1AC6D6}"/>
              </a:ext>
            </a:extLst>
          </p:cNvPr>
          <p:cNvSpPr/>
          <p:nvPr/>
        </p:nvSpPr>
        <p:spPr>
          <a:xfrm rot="18713940">
            <a:off x="5700438" y="3583008"/>
            <a:ext cx="1918884" cy="23877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100" dirty="0"/>
              <a:t>ProductRepositoryClient</a:t>
            </a:r>
            <a:endParaRPr kumimoji="1" lang="ja-JP" altLang="en-US" sz="1100" dirty="0"/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A7F5F060-D19D-9764-A7C3-56954277DF33}"/>
              </a:ext>
            </a:extLst>
          </p:cNvPr>
          <p:cNvSpPr/>
          <p:nvPr/>
        </p:nvSpPr>
        <p:spPr>
          <a:xfrm rot="18713940">
            <a:off x="6068897" y="3917999"/>
            <a:ext cx="2059300" cy="2387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100" dirty="0"/>
              <a:t>IProductRepositoryService</a:t>
            </a:r>
            <a:endParaRPr kumimoji="1" lang="ja-JP" altLang="en-US" sz="1100" dirty="0"/>
          </a:p>
        </p:txBody>
      </p:sp>
      <p:cxnSp>
        <p:nvCxnSpPr>
          <p:cNvPr id="44" name="直線矢印コネクタ 43">
            <a:extLst>
              <a:ext uri="{FF2B5EF4-FFF2-40B4-BE49-F238E27FC236}">
                <a16:creationId xmlns:a16="http://schemas.microsoft.com/office/drawing/2014/main" id="{BA3000E9-EE01-F62C-A199-B4CADFFD1024}"/>
              </a:ext>
            </a:extLst>
          </p:cNvPr>
          <p:cNvCxnSpPr>
            <a:cxnSpLocks/>
            <a:stCxn id="26" idx="2"/>
            <a:endCxn id="27" idx="0"/>
          </p:cNvCxnSpPr>
          <p:nvPr/>
        </p:nvCxnSpPr>
        <p:spPr>
          <a:xfrm>
            <a:off x="6748741" y="3782121"/>
            <a:ext cx="260945" cy="175535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直線矢印コネクタ 52">
            <a:extLst>
              <a:ext uri="{FF2B5EF4-FFF2-40B4-BE49-F238E27FC236}">
                <a16:creationId xmlns:a16="http://schemas.microsoft.com/office/drawing/2014/main" id="{17787E2B-4B29-6AFC-AD54-C80E39D0FA20}"/>
              </a:ext>
            </a:extLst>
          </p:cNvPr>
          <p:cNvCxnSpPr>
            <a:cxnSpLocks/>
            <a:stCxn id="26" idx="0"/>
            <a:endCxn id="10" idx="3"/>
          </p:cNvCxnSpPr>
          <p:nvPr/>
        </p:nvCxnSpPr>
        <p:spPr>
          <a:xfrm flipH="1">
            <a:off x="5446852" y="3622665"/>
            <a:ext cx="1124167" cy="19096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楕円 64">
            <a:extLst>
              <a:ext uri="{FF2B5EF4-FFF2-40B4-BE49-F238E27FC236}">
                <a16:creationId xmlns:a16="http://schemas.microsoft.com/office/drawing/2014/main" id="{933FD0C3-06B1-5A19-5F55-0FD9615FCB9C}"/>
              </a:ext>
            </a:extLst>
          </p:cNvPr>
          <p:cNvSpPr/>
          <p:nvPr/>
        </p:nvSpPr>
        <p:spPr>
          <a:xfrm rot="19015793">
            <a:off x="4192813" y="5034092"/>
            <a:ext cx="2279040" cy="1623502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3FA38FB1-68CD-C76B-63FE-738715CA80EF}"/>
              </a:ext>
            </a:extLst>
          </p:cNvPr>
          <p:cNvSpPr/>
          <p:nvPr/>
        </p:nvSpPr>
        <p:spPr>
          <a:xfrm rot="18713940">
            <a:off x="4329248" y="5846816"/>
            <a:ext cx="2059300" cy="2387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100" dirty="0"/>
              <a:t>ProductRepositoryServer</a:t>
            </a:r>
            <a:endParaRPr kumimoji="1" lang="ja-JP" altLang="en-US" sz="1100" dirty="0"/>
          </a:p>
        </p:txBody>
      </p:sp>
      <p:cxnSp>
        <p:nvCxnSpPr>
          <p:cNvPr id="47" name="直線矢印コネクタ 46">
            <a:extLst>
              <a:ext uri="{FF2B5EF4-FFF2-40B4-BE49-F238E27FC236}">
                <a16:creationId xmlns:a16="http://schemas.microsoft.com/office/drawing/2014/main" id="{A62BC7DE-9839-A8F9-6153-E5640EBDA9D8}"/>
              </a:ext>
            </a:extLst>
          </p:cNvPr>
          <p:cNvCxnSpPr>
            <a:cxnSpLocks/>
            <a:stCxn id="28" idx="0"/>
            <a:endCxn id="10" idx="2"/>
          </p:cNvCxnSpPr>
          <p:nvPr/>
        </p:nvCxnSpPr>
        <p:spPr>
          <a:xfrm flipH="1" flipV="1">
            <a:off x="4729964" y="3783003"/>
            <a:ext cx="540073" cy="2103470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直線矢印コネクタ 58">
            <a:extLst>
              <a:ext uri="{FF2B5EF4-FFF2-40B4-BE49-F238E27FC236}">
                <a16:creationId xmlns:a16="http://schemas.microsoft.com/office/drawing/2014/main" id="{F508065E-5FB4-7679-3FB7-9CAD5190BCAC}"/>
              </a:ext>
            </a:extLst>
          </p:cNvPr>
          <p:cNvCxnSpPr>
            <a:cxnSpLocks/>
            <a:stCxn id="28" idx="3"/>
            <a:endCxn id="27" idx="1"/>
          </p:cNvCxnSpPr>
          <p:nvPr/>
        </p:nvCxnSpPr>
        <p:spPr>
          <a:xfrm flipV="1">
            <a:off x="6046519" y="4803776"/>
            <a:ext cx="364408" cy="396032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直線矢印コネクタ 65">
            <a:extLst>
              <a:ext uri="{FF2B5EF4-FFF2-40B4-BE49-F238E27FC236}">
                <a16:creationId xmlns:a16="http://schemas.microsoft.com/office/drawing/2014/main" id="{B83CC644-F057-EE3A-19B7-EB9972196C17}"/>
              </a:ext>
            </a:extLst>
          </p:cNvPr>
          <p:cNvCxnSpPr>
            <a:cxnSpLocks/>
          </p:cNvCxnSpPr>
          <p:nvPr/>
        </p:nvCxnSpPr>
        <p:spPr>
          <a:xfrm flipH="1">
            <a:off x="8187793" y="293547"/>
            <a:ext cx="543434" cy="0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直線矢印コネクタ 68">
            <a:extLst>
              <a:ext uri="{FF2B5EF4-FFF2-40B4-BE49-F238E27FC236}">
                <a16:creationId xmlns:a16="http://schemas.microsoft.com/office/drawing/2014/main" id="{235355D9-0BA0-D2EE-3488-4619063F6DB2}"/>
              </a:ext>
            </a:extLst>
          </p:cNvPr>
          <p:cNvCxnSpPr>
            <a:cxnSpLocks/>
          </p:cNvCxnSpPr>
          <p:nvPr/>
        </p:nvCxnSpPr>
        <p:spPr>
          <a:xfrm flipH="1">
            <a:off x="8187793" y="615272"/>
            <a:ext cx="543434" cy="0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テキスト ボックス 73">
            <a:extLst>
              <a:ext uri="{FF2B5EF4-FFF2-40B4-BE49-F238E27FC236}">
                <a16:creationId xmlns:a16="http://schemas.microsoft.com/office/drawing/2014/main" id="{0BF7791F-708E-0116-0F74-AABD2F18D6EC}"/>
              </a:ext>
            </a:extLst>
          </p:cNvPr>
          <p:cNvSpPr txBox="1"/>
          <p:nvPr/>
        </p:nvSpPr>
        <p:spPr>
          <a:xfrm>
            <a:off x="8731227" y="124270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dirty="0"/>
              <a:t>依存（呼出し）</a:t>
            </a:r>
          </a:p>
        </p:txBody>
      </p:sp>
      <p:sp>
        <p:nvSpPr>
          <p:cNvPr id="75" name="テキスト ボックス 74">
            <a:extLst>
              <a:ext uri="{FF2B5EF4-FFF2-40B4-BE49-F238E27FC236}">
                <a16:creationId xmlns:a16="http://schemas.microsoft.com/office/drawing/2014/main" id="{1D742CDD-551F-CE85-50FC-EC33C58DADF5}"/>
              </a:ext>
            </a:extLst>
          </p:cNvPr>
          <p:cNvSpPr txBox="1"/>
          <p:nvPr/>
        </p:nvSpPr>
        <p:spPr>
          <a:xfrm>
            <a:off x="8731227" y="454195"/>
            <a:ext cx="24416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dirty="0"/>
              <a:t>インターフェイスの実装</a:t>
            </a: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FC5E25D1-F818-CB37-329C-DE36F1A7BFA7}"/>
              </a:ext>
            </a:extLst>
          </p:cNvPr>
          <p:cNvSpPr txBox="1"/>
          <p:nvPr/>
        </p:nvSpPr>
        <p:spPr>
          <a:xfrm rot="18712592">
            <a:off x="5759941" y="4960706"/>
            <a:ext cx="1688530" cy="27699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none" lIns="36000" tIns="0" rIns="36000" bIns="0" rtlCol="0">
            <a:spAutoFit/>
          </a:bodyPr>
          <a:lstStyle/>
          <a:p>
            <a:pPr algn="ctr"/>
            <a:r>
              <a:rPr kumimoji="1" lang="ja-JP" altLang="en-US" dirty="0"/>
              <a:t>コントローラー</a:t>
            </a:r>
          </a:p>
        </p:txBody>
      </p:sp>
      <p:sp>
        <p:nvSpPr>
          <p:cNvPr id="76" name="テキスト ボックス 75">
            <a:extLst>
              <a:ext uri="{FF2B5EF4-FFF2-40B4-BE49-F238E27FC236}">
                <a16:creationId xmlns:a16="http://schemas.microsoft.com/office/drawing/2014/main" id="{C31D5561-9515-EE8B-B331-0835909AE0EC}"/>
              </a:ext>
            </a:extLst>
          </p:cNvPr>
          <p:cNvSpPr txBox="1"/>
          <p:nvPr/>
        </p:nvSpPr>
        <p:spPr>
          <a:xfrm rot="18712592">
            <a:off x="5115950" y="6007861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600" dirty="0">
                <a:solidFill>
                  <a:srgbClr val="FF0000"/>
                </a:solidFill>
              </a:rPr>
              <a:t>サーバー</a:t>
            </a:r>
          </a:p>
        </p:txBody>
      </p:sp>
      <p:sp>
        <p:nvSpPr>
          <p:cNvPr id="77" name="テキスト ボックス 76">
            <a:extLst>
              <a:ext uri="{FF2B5EF4-FFF2-40B4-BE49-F238E27FC236}">
                <a16:creationId xmlns:a16="http://schemas.microsoft.com/office/drawing/2014/main" id="{1BF075A3-585B-89B5-3D9A-8E80991DF9AC}"/>
              </a:ext>
            </a:extLst>
          </p:cNvPr>
          <p:cNvSpPr txBox="1"/>
          <p:nvPr/>
        </p:nvSpPr>
        <p:spPr>
          <a:xfrm rot="18712592">
            <a:off x="6969697" y="3746400"/>
            <a:ext cx="1415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600" dirty="0">
                <a:solidFill>
                  <a:srgbClr val="FF0000"/>
                </a:solidFill>
              </a:rPr>
              <a:t>クライアント</a:t>
            </a:r>
          </a:p>
        </p:txBody>
      </p:sp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C91AC1E5-CBD2-D343-3E07-0AAA6E5AE45F}"/>
              </a:ext>
            </a:extLst>
          </p:cNvPr>
          <p:cNvGrpSpPr/>
          <p:nvPr/>
        </p:nvGrpSpPr>
        <p:grpSpPr>
          <a:xfrm>
            <a:off x="8202622" y="6111468"/>
            <a:ext cx="3298772" cy="388882"/>
            <a:chOff x="8200596" y="5696761"/>
            <a:chExt cx="3298772" cy="388882"/>
          </a:xfrm>
        </p:grpSpPr>
        <p:sp>
          <p:nvSpPr>
            <p:cNvPr id="18" name="正方形/長方形 17">
              <a:extLst>
                <a:ext uri="{FF2B5EF4-FFF2-40B4-BE49-F238E27FC236}">
                  <a16:creationId xmlns:a16="http://schemas.microsoft.com/office/drawing/2014/main" id="{87914B25-31AC-3048-EB54-C42A2FDA1219}"/>
                </a:ext>
              </a:extLst>
            </p:cNvPr>
            <p:cNvSpPr/>
            <p:nvPr/>
          </p:nvSpPr>
          <p:spPr>
            <a:xfrm>
              <a:off x="8200596" y="5696761"/>
              <a:ext cx="683953" cy="38888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tIns="0" bIns="0" rtlCol="0" anchor="t"/>
            <a:lstStyle/>
            <a:p>
              <a:pPr algn="ctr"/>
              <a:endParaRPr kumimoji="1" lang="ja-JP" altLang="en-US" sz="1600" dirty="0"/>
            </a:p>
          </p:txBody>
        </p:sp>
        <p:sp>
          <p:nvSpPr>
            <p:cNvPr id="20" name="テキスト ボックス 19">
              <a:extLst>
                <a:ext uri="{FF2B5EF4-FFF2-40B4-BE49-F238E27FC236}">
                  <a16:creationId xmlns:a16="http://schemas.microsoft.com/office/drawing/2014/main" id="{12EC3FDB-41ED-0878-1061-0CA0E633FDCC}"/>
                </a:ext>
              </a:extLst>
            </p:cNvPr>
            <p:cNvSpPr txBox="1"/>
            <p:nvPr/>
          </p:nvSpPr>
          <p:spPr>
            <a:xfrm>
              <a:off x="8884549" y="5706536"/>
              <a:ext cx="26148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/>
                <a:t>Frameworks</a:t>
              </a:r>
              <a:r>
                <a:rPr kumimoji="1" lang="ja-JP" altLang="en-US" dirty="0"/>
                <a:t> ＆ </a:t>
              </a:r>
              <a:r>
                <a:rPr kumimoji="1" lang="en-US" altLang="ja-JP" dirty="0"/>
                <a:t>Drivers</a:t>
              </a:r>
              <a:endParaRPr kumimoji="1" lang="ja-JP" altLang="en-US" dirty="0"/>
            </a:p>
          </p:txBody>
        </p:sp>
      </p:grpSp>
      <p:grpSp>
        <p:nvGrpSpPr>
          <p:cNvPr id="21" name="グループ化 20">
            <a:extLst>
              <a:ext uri="{FF2B5EF4-FFF2-40B4-BE49-F238E27FC236}">
                <a16:creationId xmlns:a16="http://schemas.microsoft.com/office/drawing/2014/main" id="{6400DE47-E1B2-9B0A-7043-2B5249F6B81F}"/>
              </a:ext>
            </a:extLst>
          </p:cNvPr>
          <p:cNvGrpSpPr/>
          <p:nvPr/>
        </p:nvGrpSpPr>
        <p:grpSpPr>
          <a:xfrm>
            <a:off x="8209421" y="5533033"/>
            <a:ext cx="3346861" cy="388882"/>
            <a:chOff x="8200596" y="5696761"/>
            <a:chExt cx="3346861" cy="388882"/>
          </a:xfrm>
        </p:grpSpPr>
        <p:sp>
          <p:nvSpPr>
            <p:cNvPr id="22" name="正方形/長方形 21">
              <a:extLst>
                <a:ext uri="{FF2B5EF4-FFF2-40B4-BE49-F238E27FC236}">
                  <a16:creationId xmlns:a16="http://schemas.microsoft.com/office/drawing/2014/main" id="{9D151DAB-FF70-6900-D4EB-5A2CEB77EBFA}"/>
                </a:ext>
              </a:extLst>
            </p:cNvPr>
            <p:cNvSpPr/>
            <p:nvPr/>
          </p:nvSpPr>
          <p:spPr>
            <a:xfrm>
              <a:off x="8200596" y="5696761"/>
              <a:ext cx="683953" cy="38888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tIns="0" bIns="0" rtlCol="0" anchor="t"/>
            <a:lstStyle/>
            <a:p>
              <a:pPr algn="ctr"/>
              <a:endParaRPr kumimoji="1" lang="ja-JP" altLang="en-US" sz="1600" dirty="0"/>
            </a:p>
          </p:txBody>
        </p:sp>
        <p:sp>
          <p:nvSpPr>
            <p:cNvPr id="24" name="テキスト ボックス 23">
              <a:extLst>
                <a:ext uri="{FF2B5EF4-FFF2-40B4-BE49-F238E27FC236}">
                  <a16:creationId xmlns:a16="http://schemas.microsoft.com/office/drawing/2014/main" id="{76AFBFD2-4C9A-3C71-C0F5-8388CA2C0C64}"/>
                </a:ext>
              </a:extLst>
            </p:cNvPr>
            <p:cNvSpPr txBox="1"/>
            <p:nvPr/>
          </p:nvSpPr>
          <p:spPr>
            <a:xfrm>
              <a:off x="8884549" y="5706536"/>
              <a:ext cx="26629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/>
                <a:t>Infrastructure Adapters</a:t>
              </a:r>
              <a:endParaRPr kumimoji="1" lang="ja-JP" altLang="en-US" dirty="0"/>
            </a:p>
          </p:txBody>
        </p:sp>
      </p:grpSp>
      <p:grpSp>
        <p:nvGrpSpPr>
          <p:cNvPr id="25" name="グループ化 24">
            <a:extLst>
              <a:ext uri="{FF2B5EF4-FFF2-40B4-BE49-F238E27FC236}">
                <a16:creationId xmlns:a16="http://schemas.microsoft.com/office/drawing/2014/main" id="{8A3BF4A5-6538-B808-1FF5-AD4FDE84F997}"/>
              </a:ext>
            </a:extLst>
          </p:cNvPr>
          <p:cNvGrpSpPr/>
          <p:nvPr/>
        </p:nvGrpSpPr>
        <p:grpSpPr>
          <a:xfrm>
            <a:off x="8202622" y="4954598"/>
            <a:ext cx="3755628" cy="388882"/>
            <a:chOff x="8200596" y="5696761"/>
            <a:chExt cx="3755628" cy="388882"/>
          </a:xfrm>
        </p:grpSpPr>
        <p:sp>
          <p:nvSpPr>
            <p:cNvPr id="30" name="正方形/長方形 29">
              <a:extLst>
                <a:ext uri="{FF2B5EF4-FFF2-40B4-BE49-F238E27FC236}">
                  <a16:creationId xmlns:a16="http://schemas.microsoft.com/office/drawing/2014/main" id="{1F0922E0-580B-5CB1-79C3-9C7CC5B3DCE0}"/>
                </a:ext>
              </a:extLst>
            </p:cNvPr>
            <p:cNvSpPr/>
            <p:nvPr/>
          </p:nvSpPr>
          <p:spPr>
            <a:xfrm>
              <a:off x="8200596" y="5696761"/>
              <a:ext cx="683953" cy="38888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tIns="0" bIns="0" rtlCol="0" anchor="t"/>
            <a:lstStyle/>
            <a:p>
              <a:pPr algn="ctr"/>
              <a:endParaRPr kumimoji="1" lang="ja-JP" altLang="en-US" sz="1600" dirty="0"/>
            </a:p>
          </p:txBody>
        </p:sp>
        <p:sp>
          <p:nvSpPr>
            <p:cNvPr id="31" name="テキスト ボックス 30">
              <a:extLst>
                <a:ext uri="{FF2B5EF4-FFF2-40B4-BE49-F238E27FC236}">
                  <a16:creationId xmlns:a16="http://schemas.microsoft.com/office/drawing/2014/main" id="{7412E5D4-0576-5BF2-AA77-A6F20232BC6E}"/>
                </a:ext>
              </a:extLst>
            </p:cNvPr>
            <p:cNvSpPr txBox="1"/>
            <p:nvPr/>
          </p:nvSpPr>
          <p:spPr>
            <a:xfrm>
              <a:off x="8884549" y="5706536"/>
              <a:ext cx="30716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/>
                <a:t>Application Business Rules</a:t>
              </a:r>
              <a:endParaRPr kumimoji="1" lang="ja-JP" altLang="en-US" dirty="0"/>
            </a:p>
          </p:txBody>
        </p:sp>
      </p:grpSp>
      <p:grpSp>
        <p:nvGrpSpPr>
          <p:cNvPr id="32" name="グループ化 31">
            <a:extLst>
              <a:ext uri="{FF2B5EF4-FFF2-40B4-BE49-F238E27FC236}">
                <a16:creationId xmlns:a16="http://schemas.microsoft.com/office/drawing/2014/main" id="{6CC15F87-A867-FD22-0DC4-278721A3873B}"/>
              </a:ext>
            </a:extLst>
          </p:cNvPr>
          <p:cNvGrpSpPr/>
          <p:nvPr/>
        </p:nvGrpSpPr>
        <p:grpSpPr>
          <a:xfrm>
            <a:off x="8202622" y="4356613"/>
            <a:ext cx="3656242" cy="388882"/>
            <a:chOff x="8200596" y="5696761"/>
            <a:chExt cx="3656242" cy="388882"/>
          </a:xfrm>
        </p:grpSpPr>
        <p:sp>
          <p:nvSpPr>
            <p:cNvPr id="33" name="正方形/長方形 32">
              <a:extLst>
                <a:ext uri="{FF2B5EF4-FFF2-40B4-BE49-F238E27FC236}">
                  <a16:creationId xmlns:a16="http://schemas.microsoft.com/office/drawing/2014/main" id="{7DD5DA67-CAC4-31D6-D36E-EEC6068A511D}"/>
                </a:ext>
              </a:extLst>
            </p:cNvPr>
            <p:cNvSpPr/>
            <p:nvPr/>
          </p:nvSpPr>
          <p:spPr>
            <a:xfrm>
              <a:off x="8200596" y="5696761"/>
              <a:ext cx="683953" cy="38888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tIns="0" bIns="0" rtlCol="0" anchor="t"/>
            <a:lstStyle/>
            <a:p>
              <a:pPr algn="ctr"/>
              <a:endParaRPr kumimoji="1" lang="ja-JP" altLang="en-US" sz="1600" dirty="0"/>
            </a:p>
          </p:txBody>
        </p:sp>
        <p:sp>
          <p:nvSpPr>
            <p:cNvPr id="34" name="テキスト ボックス 33">
              <a:extLst>
                <a:ext uri="{FF2B5EF4-FFF2-40B4-BE49-F238E27FC236}">
                  <a16:creationId xmlns:a16="http://schemas.microsoft.com/office/drawing/2014/main" id="{CFD44B76-E045-0DDD-2355-66C7DC3C04E0}"/>
                </a:ext>
              </a:extLst>
            </p:cNvPr>
            <p:cNvSpPr txBox="1"/>
            <p:nvPr/>
          </p:nvSpPr>
          <p:spPr>
            <a:xfrm>
              <a:off x="8884549" y="5706536"/>
              <a:ext cx="29722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/>
                <a:t>Enterprise Business Rules</a:t>
              </a:r>
              <a:endParaRPr kumimoji="1" lang="ja-JP" altLang="en-US" dirty="0"/>
            </a:p>
          </p:txBody>
        </p:sp>
      </p:grpSp>
      <p:sp>
        <p:nvSpPr>
          <p:cNvPr id="35" name="正方形/長方形 34">
            <a:extLst>
              <a:ext uri="{FF2B5EF4-FFF2-40B4-BE49-F238E27FC236}">
                <a16:creationId xmlns:a16="http://schemas.microsoft.com/office/drawing/2014/main" id="{333AED2D-2BFE-5B1A-909A-C1EB58A4D128}"/>
              </a:ext>
            </a:extLst>
          </p:cNvPr>
          <p:cNvSpPr/>
          <p:nvPr/>
        </p:nvSpPr>
        <p:spPr>
          <a:xfrm>
            <a:off x="8531682" y="4356613"/>
            <a:ext cx="355827" cy="38888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bIns="0" rtlCol="0" anchor="t"/>
          <a:lstStyle/>
          <a:p>
            <a:pPr algn="ctr"/>
            <a:endParaRPr kumimoji="1"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3550517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FD50D393-DCC3-CD2B-4DF8-F81DDCEF97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19" y="1248047"/>
            <a:ext cx="12104762" cy="43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5787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図 44">
            <a:extLst>
              <a:ext uri="{FF2B5EF4-FFF2-40B4-BE49-F238E27FC236}">
                <a16:creationId xmlns:a16="http://schemas.microsoft.com/office/drawing/2014/main" id="{676597EB-5929-F277-6BFD-6BDCAD8A1F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6293" y="541020"/>
            <a:ext cx="5976282" cy="5981700"/>
          </a:xfrm>
          <a:prstGeom prst="rect">
            <a:avLst/>
          </a:prstGeom>
        </p:spPr>
      </p:pic>
      <p:pic>
        <p:nvPicPr>
          <p:cNvPr id="48" name="図 47">
            <a:extLst>
              <a:ext uri="{FF2B5EF4-FFF2-40B4-BE49-F238E27FC236}">
                <a16:creationId xmlns:a16="http://schemas.microsoft.com/office/drawing/2014/main" id="{5D9E6A4A-61BC-6943-0A66-43BDFEA3A4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80" y="541020"/>
            <a:ext cx="5970989" cy="598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0526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808FA836-D815-EF0F-EC9B-C53EC621CE18}"/>
              </a:ext>
            </a:extLst>
          </p:cNvPr>
          <p:cNvSpPr/>
          <p:nvPr/>
        </p:nvSpPr>
        <p:spPr>
          <a:xfrm>
            <a:off x="2728342" y="1073094"/>
            <a:ext cx="3077155" cy="1796995"/>
          </a:xfrm>
          <a:prstGeom prst="rect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論理ビュー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AF000A35-28B8-3C3E-ABC3-E5733C4DB400}"/>
              </a:ext>
            </a:extLst>
          </p:cNvPr>
          <p:cNvSpPr/>
          <p:nvPr/>
        </p:nvSpPr>
        <p:spPr>
          <a:xfrm>
            <a:off x="2728341" y="3481988"/>
            <a:ext cx="3077155" cy="1796995"/>
          </a:xfrm>
          <a:prstGeom prst="rect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実装ビュー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4BF6775E-B703-0937-683B-4A319274FFD8}"/>
              </a:ext>
            </a:extLst>
          </p:cNvPr>
          <p:cNvSpPr/>
          <p:nvPr/>
        </p:nvSpPr>
        <p:spPr>
          <a:xfrm>
            <a:off x="6345506" y="1073093"/>
            <a:ext cx="3077155" cy="1796995"/>
          </a:xfrm>
          <a:prstGeom prst="rect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配置ビュー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27B07E03-B8D1-FBAB-1F7C-E63DCFDD174A}"/>
              </a:ext>
            </a:extLst>
          </p:cNvPr>
          <p:cNvSpPr/>
          <p:nvPr/>
        </p:nvSpPr>
        <p:spPr>
          <a:xfrm>
            <a:off x="6345506" y="3481988"/>
            <a:ext cx="3077155" cy="1796995"/>
          </a:xfrm>
          <a:prstGeom prst="rect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プロセスビュー</a:t>
            </a: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044BBA71-AEA5-14C8-970F-30AF2B95F999}"/>
              </a:ext>
            </a:extLst>
          </p:cNvPr>
          <p:cNvSpPr/>
          <p:nvPr/>
        </p:nvSpPr>
        <p:spPr>
          <a:xfrm>
            <a:off x="4600282" y="2277541"/>
            <a:ext cx="3077155" cy="1796995"/>
          </a:xfrm>
          <a:prstGeom prst="rect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ユースケース ビュー</a:t>
            </a:r>
          </a:p>
        </p:txBody>
      </p:sp>
    </p:spTree>
    <p:extLst>
      <p:ext uri="{BB962C8B-B14F-4D97-AF65-F5344CB8AC3E}">
        <p14:creationId xmlns:p14="http://schemas.microsoft.com/office/powerpoint/2010/main" val="19041001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図 11">
            <a:extLst>
              <a:ext uri="{FF2B5EF4-FFF2-40B4-BE49-F238E27FC236}">
                <a16:creationId xmlns:a16="http://schemas.microsoft.com/office/drawing/2014/main" id="{933DDE6E-D331-61B4-6209-A4EC7D73FB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397" y="0"/>
            <a:ext cx="118172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2706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>
            <a:extLst>
              <a:ext uri="{FF2B5EF4-FFF2-40B4-BE49-F238E27FC236}">
                <a16:creationId xmlns:a16="http://schemas.microsoft.com/office/drawing/2014/main" id="{EC93ECDB-9901-D9AC-8B4D-CA3F4725DD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9865" y="0"/>
            <a:ext cx="74522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0579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>
            <a:extLst>
              <a:ext uri="{FF2B5EF4-FFF2-40B4-BE49-F238E27FC236}">
                <a16:creationId xmlns:a16="http://schemas.microsoft.com/office/drawing/2014/main" id="{6A36E27C-19C9-0739-B3A8-A198647C01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868" y="0"/>
            <a:ext cx="116402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5943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楕円 10">
            <a:extLst>
              <a:ext uri="{FF2B5EF4-FFF2-40B4-BE49-F238E27FC236}">
                <a16:creationId xmlns:a16="http://schemas.microsoft.com/office/drawing/2014/main" id="{61F6DF7D-A748-EE48-3EDD-9DD5FF2C9BD6}"/>
              </a:ext>
            </a:extLst>
          </p:cNvPr>
          <p:cNvSpPr/>
          <p:nvPr/>
        </p:nvSpPr>
        <p:spPr>
          <a:xfrm>
            <a:off x="1150620" y="72390"/>
            <a:ext cx="6713220" cy="671322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bIns="0" rtlCol="0" anchor="t"/>
          <a:lstStyle/>
          <a:p>
            <a:pPr algn="ctr"/>
            <a:endParaRPr kumimoji="1" lang="ja-JP" altLang="en-US" sz="1600" dirty="0"/>
          </a:p>
        </p:txBody>
      </p:sp>
      <p:sp>
        <p:nvSpPr>
          <p:cNvPr id="5" name="楕円 4">
            <a:extLst>
              <a:ext uri="{FF2B5EF4-FFF2-40B4-BE49-F238E27FC236}">
                <a16:creationId xmlns:a16="http://schemas.microsoft.com/office/drawing/2014/main" id="{D8B52D55-1ACB-79D8-60DE-A16C4075EF0A}"/>
              </a:ext>
            </a:extLst>
          </p:cNvPr>
          <p:cNvSpPr/>
          <p:nvPr/>
        </p:nvSpPr>
        <p:spPr>
          <a:xfrm>
            <a:off x="1847850" y="772357"/>
            <a:ext cx="5318760" cy="5313286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bIns="0" rtlCol="0" anchor="t"/>
          <a:lstStyle/>
          <a:p>
            <a:pPr algn="ctr"/>
            <a:endParaRPr kumimoji="1" lang="ja-JP" altLang="en-US" sz="1600" dirty="0"/>
          </a:p>
        </p:txBody>
      </p:sp>
      <p:sp>
        <p:nvSpPr>
          <p:cNvPr id="4" name="楕円 3">
            <a:extLst>
              <a:ext uri="{FF2B5EF4-FFF2-40B4-BE49-F238E27FC236}">
                <a16:creationId xmlns:a16="http://schemas.microsoft.com/office/drawing/2014/main" id="{BF9DB787-79C6-F94A-5086-34889420469F}"/>
              </a:ext>
            </a:extLst>
          </p:cNvPr>
          <p:cNvSpPr/>
          <p:nvPr/>
        </p:nvSpPr>
        <p:spPr>
          <a:xfrm>
            <a:off x="2567940" y="1489710"/>
            <a:ext cx="3878580" cy="387858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bIns="0" rtlCol="0" anchor="t"/>
          <a:lstStyle/>
          <a:p>
            <a:pPr algn="ctr"/>
            <a:endParaRPr kumimoji="1" lang="ja-JP" altLang="en-US" sz="1600" dirty="0"/>
          </a:p>
        </p:txBody>
      </p:sp>
      <p:sp>
        <p:nvSpPr>
          <p:cNvPr id="3" name="楕円 2">
            <a:extLst>
              <a:ext uri="{FF2B5EF4-FFF2-40B4-BE49-F238E27FC236}">
                <a16:creationId xmlns:a16="http://schemas.microsoft.com/office/drawing/2014/main" id="{FD5F7EEE-98CD-3F37-082F-E28F6540080E}"/>
              </a:ext>
            </a:extLst>
          </p:cNvPr>
          <p:cNvSpPr/>
          <p:nvPr/>
        </p:nvSpPr>
        <p:spPr>
          <a:xfrm>
            <a:off x="3150870" y="2072640"/>
            <a:ext cx="2712720" cy="271272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bIns="0" rtlCol="0" anchor="t"/>
          <a:lstStyle/>
          <a:p>
            <a:pPr algn="ctr"/>
            <a:endParaRPr kumimoji="1" lang="ja-JP" altLang="en-US" sz="1600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7BC21E71-31D6-3669-41F4-DA16D9DF5ADC}"/>
              </a:ext>
            </a:extLst>
          </p:cNvPr>
          <p:cNvSpPr txBox="1"/>
          <p:nvPr/>
        </p:nvSpPr>
        <p:spPr>
          <a:xfrm>
            <a:off x="3722400" y="2286713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dirty="0"/>
              <a:t>購買ドメイン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6335DE73-44DD-9E74-441B-19CAE7799FA4}"/>
              </a:ext>
            </a:extLst>
          </p:cNvPr>
          <p:cNvSpPr txBox="1"/>
          <p:nvPr/>
        </p:nvSpPr>
        <p:spPr>
          <a:xfrm>
            <a:off x="3722400" y="167687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dirty="0"/>
              <a:t>ユースケース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4AA4408E-BAFB-5176-6604-E8A23E3A94FF}"/>
              </a:ext>
            </a:extLst>
          </p:cNvPr>
          <p:cNvSpPr txBox="1"/>
          <p:nvPr/>
        </p:nvSpPr>
        <p:spPr>
          <a:xfrm rot="2860399">
            <a:off x="1293085" y="5300660"/>
            <a:ext cx="2170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/>
              <a:t>DB</a:t>
            </a:r>
            <a:r>
              <a:rPr kumimoji="1" lang="ja-JP" altLang="en-US" dirty="0"/>
              <a:t>（</a:t>
            </a:r>
            <a:r>
              <a:rPr kumimoji="1" lang="en-US" altLang="ja-JP" dirty="0"/>
              <a:t>SQL</a:t>
            </a:r>
            <a:r>
              <a:rPr kumimoji="1" lang="ja-JP" altLang="en-US" dirty="0"/>
              <a:t> </a:t>
            </a:r>
            <a:r>
              <a:rPr kumimoji="1" lang="en-US" altLang="ja-JP" dirty="0"/>
              <a:t>Server</a:t>
            </a:r>
            <a:r>
              <a:rPr kumimoji="1" lang="ja-JP" altLang="en-US" dirty="0"/>
              <a:t>）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AC990C2C-0114-CB69-C9A5-F2BC15A6AE81}"/>
              </a:ext>
            </a:extLst>
          </p:cNvPr>
          <p:cNvSpPr txBox="1"/>
          <p:nvPr/>
        </p:nvSpPr>
        <p:spPr>
          <a:xfrm>
            <a:off x="3811366" y="293547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/>
              <a:t>UI</a:t>
            </a:r>
            <a:r>
              <a:rPr kumimoji="1" lang="ja-JP" altLang="en-US" dirty="0"/>
              <a:t>（</a:t>
            </a:r>
            <a:r>
              <a:rPr kumimoji="1" lang="en-US" altLang="ja-JP" dirty="0"/>
              <a:t>WPF</a:t>
            </a:r>
            <a:r>
              <a:rPr kumimoji="1" lang="ja-JP" altLang="en-US" dirty="0"/>
              <a:t>）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986B2D26-80C0-618F-02ED-D175574E544B}"/>
              </a:ext>
            </a:extLst>
          </p:cNvPr>
          <p:cNvSpPr txBox="1"/>
          <p:nvPr/>
        </p:nvSpPr>
        <p:spPr>
          <a:xfrm rot="18838972">
            <a:off x="5390152" y="5109297"/>
            <a:ext cx="2832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/>
              <a:t>Web</a:t>
            </a:r>
            <a:r>
              <a:rPr kumimoji="1" lang="ja-JP" altLang="en-US" dirty="0"/>
              <a:t> </a:t>
            </a:r>
            <a:r>
              <a:rPr kumimoji="1" lang="en-US" altLang="ja-JP" dirty="0"/>
              <a:t>API</a:t>
            </a:r>
            <a:r>
              <a:rPr kumimoji="1" lang="ja-JP" altLang="en-US" dirty="0"/>
              <a:t>（</a:t>
            </a:r>
            <a:r>
              <a:rPr kumimoji="1" lang="en-US" altLang="ja-JP" dirty="0"/>
              <a:t>MagicOnion</a:t>
            </a:r>
            <a:r>
              <a:rPr kumimoji="1" lang="ja-JP" altLang="en-US" dirty="0"/>
              <a:t>）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0C04F549-0ADE-E55C-0C72-7EE893D59D2B}"/>
              </a:ext>
            </a:extLst>
          </p:cNvPr>
          <p:cNvSpPr txBox="1"/>
          <p:nvPr/>
        </p:nvSpPr>
        <p:spPr>
          <a:xfrm>
            <a:off x="3376151" y="1003341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dirty="0"/>
              <a:t>プレゼンテーション</a:t>
            </a: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B1C5522C-87C7-78DD-C60F-F263BB98C9A3}"/>
              </a:ext>
            </a:extLst>
          </p:cNvPr>
          <p:cNvSpPr txBox="1"/>
          <p:nvPr/>
        </p:nvSpPr>
        <p:spPr>
          <a:xfrm rot="2688152">
            <a:off x="1942416" y="4882820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dirty="0"/>
              <a:t>ゲートウェイ</a:t>
            </a: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FC5E25D1-F818-CB37-329C-DE36F1A7BFA7}"/>
              </a:ext>
            </a:extLst>
          </p:cNvPr>
          <p:cNvSpPr txBox="1"/>
          <p:nvPr/>
        </p:nvSpPr>
        <p:spPr>
          <a:xfrm rot="18712592">
            <a:off x="5328030" y="4698449"/>
            <a:ext cx="1800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dirty="0"/>
              <a:t>コントローラー</a:t>
            </a: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DD300987-8C66-D866-FD9B-7DE8F5A9242A}"/>
              </a:ext>
            </a:extLst>
          </p:cNvPr>
          <p:cNvSpPr/>
          <p:nvPr/>
        </p:nvSpPr>
        <p:spPr>
          <a:xfrm>
            <a:off x="4110366" y="2870118"/>
            <a:ext cx="751939" cy="28248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100" dirty="0"/>
              <a:t>Vendor</a:t>
            </a:r>
            <a:endParaRPr kumimoji="1" lang="ja-JP" altLang="en-US" sz="1100" dirty="0"/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731D1CC2-2DD9-DD83-5AFE-6F5922CAD473}"/>
              </a:ext>
            </a:extLst>
          </p:cNvPr>
          <p:cNvSpPr/>
          <p:nvPr/>
        </p:nvSpPr>
        <p:spPr>
          <a:xfrm>
            <a:off x="3769317" y="3591250"/>
            <a:ext cx="1433777" cy="28248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100" dirty="0"/>
              <a:t>IVendorRepository</a:t>
            </a:r>
            <a:endParaRPr kumimoji="1" lang="ja-JP" altLang="en-US" sz="1100" dirty="0"/>
          </a:p>
        </p:txBody>
      </p:sp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A5EBE216-8792-3469-315F-DDFD8F1C2193}"/>
              </a:ext>
            </a:extLst>
          </p:cNvPr>
          <p:cNvSpPr/>
          <p:nvPr/>
        </p:nvSpPr>
        <p:spPr>
          <a:xfrm rot="2747665">
            <a:off x="2164373" y="4670549"/>
            <a:ext cx="1433777" cy="28248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100" dirty="0"/>
              <a:t>VendorRepository</a:t>
            </a:r>
            <a:endParaRPr kumimoji="1" lang="ja-JP" altLang="en-US" sz="1100" dirty="0"/>
          </a:p>
        </p:txBody>
      </p:sp>
      <p:cxnSp>
        <p:nvCxnSpPr>
          <p:cNvPr id="32" name="直線矢印コネクタ 31">
            <a:extLst>
              <a:ext uri="{FF2B5EF4-FFF2-40B4-BE49-F238E27FC236}">
                <a16:creationId xmlns:a16="http://schemas.microsoft.com/office/drawing/2014/main" id="{DCD3C585-B900-CC94-C843-D931DC59920A}"/>
              </a:ext>
            </a:extLst>
          </p:cNvPr>
          <p:cNvCxnSpPr>
            <a:cxnSpLocks/>
            <a:stCxn id="30" idx="0"/>
            <a:endCxn id="10" idx="2"/>
          </p:cNvCxnSpPr>
          <p:nvPr/>
        </p:nvCxnSpPr>
        <p:spPr>
          <a:xfrm flipV="1">
            <a:off x="4486206" y="3152603"/>
            <a:ext cx="130" cy="438647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直線矢印コネクタ 32">
            <a:extLst>
              <a:ext uri="{FF2B5EF4-FFF2-40B4-BE49-F238E27FC236}">
                <a16:creationId xmlns:a16="http://schemas.microsoft.com/office/drawing/2014/main" id="{F14900EF-3AF4-F268-B2C6-1188474FF171}"/>
              </a:ext>
            </a:extLst>
          </p:cNvPr>
          <p:cNvCxnSpPr>
            <a:cxnSpLocks/>
            <a:stCxn id="31" idx="0"/>
          </p:cNvCxnSpPr>
          <p:nvPr/>
        </p:nvCxnSpPr>
        <p:spPr>
          <a:xfrm flipV="1">
            <a:off x="2982510" y="3872026"/>
            <a:ext cx="960583" cy="841287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" name="直線矢印コネクタ 1">
            <a:extLst>
              <a:ext uri="{FF2B5EF4-FFF2-40B4-BE49-F238E27FC236}">
                <a16:creationId xmlns:a16="http://schemas.microsoft.com/office/drawing/2014/main" id="{1D9B2AD3-5955-0255-6EAD-C6325B89B686}"/>
              </a:ext>
            </a:extLst>
          </p:cNvPr>
          <p:cNvCxnSpPr>
            <a:cxnSpLocks/>
          </p:cNvCxnSpPr>
          <p:nvPr/>
        </p:nvCxnSpPr>
        <p:spPr>
          <a:xfrm flipH="1">
            <a:off x="8187793" y="293547"/>
            <a:ext cx="543434" cy="0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直線矢印コネクタ 5">
            <a:extLst>
              <a:ext uri="{FF2B5EF4-FFF2-40B4-BE49-F238E27FC236}">
                <a16:creationId xmlns:a16="http://schemas.microsoft.com/office/drawing/2014/main" id="{200752DB-385E-816E-74F6-C86975CAB38A}"/>
              </a:ext>
            </a:extLst>
          </p:cNvPr>
          <p:cNvCxnSpPr>
            <a:cxnSpLocks/>
          </p:cNvCxnSpPr>
          <p:nvPr/>
        </p:nvCxnSpPr>
        <p:spPr>
          <a:xfrm flipH="1">
            <a:off x="8187793" y="615272"/>
            <a:ext cx="543434" cy="0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02739AAC-0537-9316-337E-66D25B7948B5}"/>
              </a:ext>
            </a:extLst>
          </p:cNvPr>
          <p:cNvSpPr txBox="1"/>
          <p:nvPr/>
        </p:nvSpPr>
        <p:spPr>
          <a:xfrm>
            <a:off x="8731227" y="124270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dirty="0"/>
              <a:t>依存</a:t>
            </a: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679DD35F-C7FD-3B3D-2ED1-3DDDA4D98BEE}"/>
              </a:ext>
            </a:extLst>
          </p:cNvPr>
          <p:cNvSpPr txBox="1"/>
          <p:nvPr/>
        </p:nvSpPr>
        <p:spPr>
          <a:xfrm>
            <a:off x="8731227" y="454195"/>
            <a:ext cx="24416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dirty="0"/>
              <a:t>インターフェイスの実装</a:t>
            </a:r>
          </a:p>
        </p:txBody>
      </p:sp>
      <p:grpSp>
        <p:nvGrpSpPr>
          <p:cNvPr id="19" name="グループ化 18">
            <a:extLst>
              <a:ext uri="{FF2B5EF4-FFF2-40B4-BE49-F238E27FC236}">
                <a16:creationId xmlns:a16="http://schemas.microsoft.com/office/drawing/2014/main" id="{143D6D13-7976-0FB1-5B4A-24D43E2EE711}"/>
              </a:ext>
            </a:extLst>
          </p:cNvPr>
          <p:cNvGrpSpPr/>
          <p:nvPr/>
        </p:nvGrpSpPr>
        <p:grpSpPr>
          <a:xfrm>
            <a:off x="8202622" y="6111468"/>
            <a:ext cx="3298772" cy="388882"/>
            <a:chOff x="8200596" y="5696761"/>
            <a:chExt cx="3298772" cy="388882"/>
          </a:xfrm>
        </p:grpSpPr>
        <p:sp>
          <p:nvSpPr>
            <p:cNvPr id="20" name="正方形/長方形 19">
              <a:extLst>
                <a:ext uri="{FF2B5EF4-FFF2-40B4-BE49-F238E27FC236}">
                  <a16:creationId xmlns:a16="http://schemas.microsoft.com/office/drawing/2014/main" id="{7C1CF807-4DAF-6649-3246-B8D61EC89C99}"/>
                </a:ext>
              </a:extLst>
            </p:cNvPr>
            <p:cNvSpPr/>
            <p:nvPr/>
          </p:nvSpPr>
          <p:spPr>
            <a:xfrm>
              <a:off x="8200596" y="5696761"/>
              <a:ext cx="683953" cy="38888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tIns="0" bIns="0" rtlCol="0" anchor="t"/>
            <a:lstStyle/>
            <a:p>
              <a:pPr algn="ctr"/>
              <a:endParaRPr kumimoji="1" lang="ja-JP" altLang="en-US" sz="1600" dirty="0"/>
            </a:p>
          </p:txBody>
        </p:sp>
        <p:sp>
          <p:nvSpPr>
            <p:cNvPr id="21" name="テキスト ボックス 20">
              <a:extLst>
                <a:ext uri="{FF2B5EF4-FFF2-40B4-BE49-F238E27FC236}">
                  <a16:creationId xmlns:a16="http://schemas.microsoft.com/office/drawing/2014/main" id="{54AAF935-99E0-3F3E-CE77-DA03FA08B43F}"/>
                </a:ext>
              </a:extLst>
            </p:cNvPr>
            <p:cNvSpPr txBox="1"/>
            <p:nvPr/>
          </p:nvSpPr>
          <p:spPr>
            <a:xfrm>
              <a:off x="8884549" y="5706536"/>
              <a:ext cx="26148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/>
                <a:t>Frameworks</a:t>
              </a:r>
              <a:r>
                <a:rPr kumimoji="1" lang="ja-JP" altLang="en-US" dirty="0"/>
                <a:t> ＆ </a:t>
              </a:r>
              <a:r>
                <a:rPr kumimoji="1" lang="en-US" altLang="ja-JP" dirty="0"/>
                <a:t>Drivers</a:t>
              </a:r>
              <a:endParaRPr kumimoji="1" lang="ja-JP" altLang="en-US" dirty="0"/>
            </a:p>
          </p:txBody>
        </p:sp>
      </p:grpSp>
      <p:grpSp>
        <p:nvGrpSpPr>
          <p:cNvPr id="22" name="グループ化 21">
            <a:extLst>
              <a:ext uri="{FF2B5EF4-FFF2-40B4-BE49-F238E27FC236}">
                <a16:creationId xmlns:a16="http://schemas.microsoft.com/office/drawing/2014/main" id="{067AA25D-64B6-63BD-35ED-8D1D6CE8EAF4}"/>
              </a:ext>
            </a:extLst>
          </p:cNvPr>
          <p:cNvGrpSpPr/>
          <p:nvPr/>
        </p:nvGrpSpPr>
        <p:grpSpPr>
          <a:xfrm>
            <a:off x="8209421" y="5533033"/>
            <a:ext cx="3346861" cy="388882"/>
            <a:chOff x="8200596" y="5696761"/>
            <a:chExt cx="3346861" cy="388882"/>
          </a:xfrm>
        </p:grpSpPr>
        <p:sp>
          <p:nvSpPr>
            <p:cNvPr id="23" name="正方形/長方形 22">
              <a:extLst>
                <a:ext uri="{FF2B5EF4-FFF2-40B4-BE49-F238E27FC236}">
                  <a16:creationId xmlns:a16="http://schemas.microsoft.com/office/drawing/2014/main" id="{D7DBFDDF-7431-1A7E-0465-E34102A2FE87}"/>
                </a:ext>
              </a:extLst>
            </p:cNvPr>
            <p:cNvSpPr/>
            <p:nvPr/>
          </p:nvSpPr>
          <p:spPr>
            <a:xfrm>
              <a:off x="8200596" y="5696761"/>
              <a:ext cx="683953" cy="38888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tIns="0" bIns="0" rtlCol="0" anchor="t"/>
            <a:lstStyle/>
            <a:p>
              <a:pPr algn="ctr"/>
              <a:endParaRPr kumimoji="1" lang="ja-JP" altLang="en-US" sz="1600" dirty="0"/>
            </a:p>
          </p:txBody>
        </p:sp>
        <p:sp>
          <p:nvSpPr>
            <p:cNvPr id="24" name="テキスト ボックス 23">
              <a:extLst>
                <a:ext uri="{FF2B5EF4-FFF2-40B4-BE49-F238E27FC236}">
                  <a16:creationId xmlns:a16="http://schemas.microsoft.com/office/drawing/2014/main" id="{D2D227C2-0B8A-14CA-F946-3079B389AB10}"/>
                </a:ext>
              </a:extLst>
            </p:cNvPr>
            <p:cNvSpPr txBox="1"/>
            <p:nvPr/>
          </p:nvSpPr>
          <p:spPr>
            <a:xfrm>
              <a:off x="8884549" y="5706536"/>
              <a:ext cx="26629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/>
                <a:t>Infrastructure Adapters</a:t>
              </a:r>
              <a:endParaRPr kumimoji="1" lang="ja-JP" altLang="en-US" dirty="0"/>
            </a:p>
          </p:txBody>
        </p:sp>
      </p:grpSp>
      <p:grpSp>
        <p:nvGrpSpPr>
          <p:cNvPr id="25" name="グループ化 24">
            <a:extLst>
              <a:ext uri="{FF2B5EF4-FFF2-40B4-BE49-F238E27FC236}">
                <a16:creationId xmlns:a16="http://schemas.microsoft.com/office/drawing/2014/main" id="{9225EAFB-7951-5B55-40CC-F2AEF91B383E}"/>
              </a:ext>
            </a:extLst>
          </p:cNvPr>
          <p:cNvGrpSpPr/>
          <p:nvPr/>
        </p:nvGrpSpPr>
        <p:grpSpPr>
          <a:xfrm>
            <a:off x="8202622" y="4954598"/>
            <a:ext cx="3755628" cy="388882"/>
            <a:chOff x="8200596" y="5696761"/>
            <a:chExt cx="3755628" cy="388882"/>
          </a:xfrm>
        </p:grpSpPr>
        <p:sp>
          <p:nvSpPr>
            <p:cNvPr id="26" name="正方形/長方形 25">
              <a:extLst>
                <a:ext uri="{FF2B5EF4-FFF2-40B4-BE49-F238E27FC236}">
                  <a16:creationId xmlns:a16="http://schemas.microsoft.com/office/drawing/2014/main" id="{ACF72B8C-0B43-01C5-D62E-C5AB4E75796D}"/>
                </a:ext>
              </a:extLst>
            </p:cNvPr>
            <p:cNvSpPr/>
            <p:nvPr/>
          </p:nvSpPr>
          <p:spPr>
            <a:xfrm>
              <a:off x="8200596" y="5696761"/>
              <a:ext cx="683953" cy="38888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tIns="0" bIns="0" rtlCol="0" anchor="t"/>
            <a:lstStyle/>
            <a:p>
              <a:pPr algn="ctr"/>
              <a:endParaRPr kumimoji="1" lang="ja-JP" altLang="en-US" sz="1600" dirty="0"/>
            </a:p>
          </p:txBody>
        </p:sp>
        <p:sp>
          <p:nvSpPr>
            <p:cNvPr id="27" name="テキスト ボックス 26">
              <a:extLst>
                <a:ext uri="{FF2B5EF4-FFF2-40B4-BE49-F238E27FC236}">
                  <a16:creationId xmlns:a16="http://schemas.microsoft.com/office/drawing/2014/main" id="{C82123E2-72AF-C86F-8005-3E552BB63494}"/>
                </a:ext>
              </a:extLst>
            </p:cNvPr>
            <p:cNvSpPr txBox="1"/>
            <p:nvPr/>
          </p:nvSpPr>
          <p:spPr>
            <a:xfrm>
              <a:off x="8884549" y="5706536"/>
              <a:ext cx="30716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/>
                <a:t>Application Business Rules</a:t>
              </a:r>
              <a:endParaRPr kumimoji="1" lang="ja-JP" altLang="en-US" dirty="0"/>
            </a:p>
          </p:txBody>
        </p:sp>
      </p:grpSp>
      <p:grpSp>
        <p:nvGrpSpPr>
          <p:cNvPr id="28" name="グループ化 27">
            <a:extLst>
              <a:ext uri="{FF2B5EF4-FFF2-40B4-BE49-F238E27FC236}">
                <a16:creationId xmlns:a16="http://schemas.microsoft.com/office/drawing/2014/main" id="{94CBB834-F906-A1E0-3856-0F8FA6E60E15}"/>
              </a:ext>
            </a:extLst>
          </p:cNvPr>
          <p:cNvGrpSpPr/>
          <p:nvPr/>
        </p:nvGrpSpPr>
        <p:grpSpPr>
          <a:xfrm>
            <a:off x="8202622" y="4356613"/>
            <a:ext cx="3656242" cy="388882"/>
            <a:chOff x="8200596" y="5696761"/>
            <a:chExt cx="3656242" cy="388882"/>
          </a:xfrm>
        </p:grpSpPr>
        <p:sp>
          <p:nvSpPr>
            <p:cNvPr id="29" name="正方形/長方形 28">
              <a:extLst>
                <a:ext uri="{FF2B5EF4-FFF2-40B4-BE49-F238E27FC236}">
                  <a16:creationId xmlns:a16="http://schemas.microsoft.com/office/drawing/2014/main" id="{518D5DD0-4F6A-D850-9907-59B468801B16}"/>
                </a:ext>
              </a:extLst>
            </p:cNvPr>
            <p:cNvSpPr/>
            <p:nvPr/>
          </p:nvSpPr>
          <p:spPr>
            <a:xfrm>
              <a:off x="8200596" y="5696761"/>
              <a:ext cx="683953" cy="38888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tIns="0" bIns="0" rtlCol="0" anchor="t"/>
            <a:lstStyle/>
            <a:p>
              <a:pPr algn="ctr"/>
              <a:endParaRPr kumimoji="1" lang="ja-JP" altLang="en-US" sz="1600" dirty="0"/>
            </a:p>
          </p:txBody>
        </p:sp>
        <p:sp>
          <p:nvSpPr>
            <p:cNvPr id="34" name="テキスト ボックス 33">
              <a:extLst>
                <a:ext uri="{FF2B5EF4-FFF2-40B4-BE49-F238E27FC236}">
                  <a16:creationId xmlns:a16="http://schemas.microsoft.com/office/drawing/2014/main" id="{968EB53F-0F98-6A1D-DFD1-D4620DC8CA10}"/>
                </a:ext>
              </a:extLst>
            </p:cNvPr>
            <p:cNvSpPr txBox="1"/>
            <p:nvPr/>
          </p:nvSpPr>
          <p:spPr>
            <a:xfrm>
              <a:off x="8884549" y="5706536"/>
              <a:ext cx="29722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/>
                <a:t>Enterprise Business Rules</a:t>
              </a:r>
              <a:endParaRPr kumimoji="1" lang="ja-JP" altLang="en-US" dirty="0"/>
            </a:p>
          </p:txBody>
        </p:sp>
      </p:grpSp>
      <p:sp>
        <p:nvSpPr>
          <p:cNvPr id="35" name="正方形/長方形 34">
            <a:extLst>
              <a:ext uri="{FF2B5EF4-FFF2-40B4-BE49-F238E27FC236}">
                <a16:creationId xmlns:a16="http://schemas.microsoft.com/office/drawing/2014/main" id="{960ED00A-55A3-561B-0024-69CBFE31B2B7}"/>
              </a:ext>
            </a:extLst>
          </p:cNvPr>
          <p:cNvSpPr/>
          <p:nvPr/>
        </p:nvSpPr>
        <p:spPr>
          <a:xfrm>
            <a:off x="8531682" y="4356613"/>
            <a:ext cx="355827" cy="38888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bIns="0" rtlCol="0" anchor="t"/>
          <a:lstStyle/>
          <a:p>
            <a:pPr algn="ctr"/>
            <a:endParaRPr kumimoji="1"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8108105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63842516-3A63-37E2-68BA-7CBF175F27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8737" y="-11343"/>
            <a:ext cx="7158893" cy="6865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0656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楕円 10">
            <a:extLst>
              <a:ext uri="{FF2B5EF4-FFF2-40B4-BE49-F238E27FC236}">
                <a16:creationId xmlns:a16="http://schemas.microsoft.com/office/drawing/2014/main" id="{61F6DF7D-A748-EE48-3EDD-9DD5FF2C9BD6}"/>
              </a:ext>
            </a:extLst>
          </p:cNvPr>
          <p:cNvSpPr/>
          <p:nvPr/>
        </p:nvSpPr>
        <p:spPr>
          <a:xfrm>
            <a:off x="1150620" y="72390"/>
            <a:ext cx="6713220" cy="671322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bIns="0" rtlCol="0" anchor="t"/>
          <a:lstStyle/>
          <a:p>
            <a:pPr algn="ctr"/>
            <a:endParaRPr kumimoji="1" lang="ja-JP" altLang="en-US" sz="1600" dirty="0"/>
          </a:p>
        </p:txBody>
      </p:sp>
      <p:sp>
        <p:nvSpPr>
          <p:cNvPr id="5" name="楕円 4">
            <a:extLst>
              <a:ext uri="{FF2B5EF4-FFF2-40B4-BE49-F238E27FC236}">
                <a16:creationId xmlns:a16="http://schemas.microsoft.com/office/drawing/2014/main" id="{D8B52D55-1ACB-79D8-60DE-A16C4075EF0A}"/>
              </a:ext>
            </a:extLst>
          </p:cNvPr>
          <p:cNvSpPr/>
          <p:nvPr/>
        </p:nvSpPr>
        <p:spPr>
          <a:xfrm>
            <a:off x="1847850" y="772357"/>
            <a:ext cx="5318760" cy="5313286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bIns="0" rtlCol="0" anchor="t"/>
          <a:lstStyle/>
          <a:p>
            <a:pPr algn="ctr"/>
            <a:endParaRPr kumimoji="1" lang="ja-JP" altLang="en-US" sz="1600" dirty="0"/>
          </a:p>
        </p:txBody>
      </p:sp>
      <p:sp>
        <p:nvSpPr>
          <p:cNvPr id="3" name="楕円 2">
            <a:extLst>
              <a:ext uri="{FF2B5EF4-FFF2-40B4-BE49-F238E27FC236}">
                <a16:creationId xmlns:a16="http://schemas.microsoft.com/office/drawing/2014/main" id="{FD5F7EEE-98CD-3F37-082F-E28F6540080E}"/>
              </a:ext>
            </a:extLst>
          </p:cNvPr>
          <p:cNvSpPr/>
          <p:nvPr/>
        </p:nvSpPr>
        <p:spPr>
          <a:xfrm>
            <a:off x="3150870" y="2072640"/>
            <a:ext cx="2712720" cy="271272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bIns="0" rtlCol="0" anchor="t"/>
          <a:lstStyle/>
          <a:p>
            <a:pPr algn="ctr"/>
            <a:endParaRPr kumimoji="1" lang="ja-JP" altLang="en-US" sz="1600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4AA4408E-BAFB-5176-6604-E8A23E3A94FF}"/>
              </a:ext>
            </a:extLst>
          </p:cNvPr>
          <p:cNvSpPr txBox="1"/>
          <p:nvPr/>
        </p:nvSpPr>
        <p:spPr>
          <a:xfrm rot="2860399">
            <a:off x="1293085" y="5300660"/>
            <a:ext cx="2170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/>
              <a:t>DB</a:t>
            </a:r>
            <a:r>
              <a:rPr kumimoji="1" lang="ja-JP" altLang="en-US" dirty="0"/>
              <a:t>（</a:t>
            </a:r>
            <a:r>
              <a:rPr kumimoji="1" lang="en-US" altLang="ja-JP" dirty="0"/>
              <a:t>SQL</a:t>
            </a:r>
            <a:r>
              <a:rPr kumimoji="1" lang="ja-JP" altLang="en-US" dirty="0"/>
              <a:t> </a:t>
            </a:r>
            <a:r>
              <a:rPr kumimoji="1" lang="en-US" altLang="ja-JP" dirty="0"/>
              <a:t>Server</a:t>
            </a:r>
            <a:r>
              <a:rPr kumimoji="1" lang="ja-JP" altLang="en-US" dirty="0"/>
              <a:t>）</a:t>
            </a:r>
          </a:p>
        </p:txBody>
      </p:sp>
      <p:cxnSp>
        <p:nvCxnSpPr>
          <p:cNvPr id="33" name="直線矢印コネクタ 32">
            <a:extLst>
              <a:ext uri="{FF2B5EF4-FFF2-40B4-BE49-F238E27FC236}">
                <a16:creationId xmlns:a16="http://schemas.microsoft.com/office/drawing/2014/main" id="{F14900EF-3AF4-F268-B2C6-1188474FF171}"/>
              </a:ext>
            </a:extLst>
          </p:cNvPr>
          <p:cNvCxnSpPr>
            <a:cxnSpLocks/>
            <a:stCxn id="31" idx="0"/>
          </p:cNvCxnSpPr>
          <p:nvPr/>
        </p:nvCxnSpPr>
        <p:spPr>
          <a:xfrm flipV="1">
            <a:off x="2982510" y="3872026"/>
            <a:ext cx="960583" cy="841287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" name="直線矢印コネクタ 1">
            <a:extLst>
              <a:ext uri="{FF2B5EF4-FFF2-40B4-BE49-F238E27FC236}">
                <a16:creationId xmlns:a16="http://schemas.microsoft.com/office/drawing/2014/main" id="{1D9B2AD3-5955-0255-6EAD-C6325B89B686}"/>
              </a:ext>
            </a:extLst>
          </p:cNvPr>
          <p:cNvCxnSpPr>
            <a:cxnSpLocks/>
          </p:cNvCxnSpPr>
          <p:nvPr/>
        </p:nvCxnSpPr>
        <p:spPr>
          <a:xfrm flipH="1">
            <a:off x="8187793" y="293547"/>
            <a:ext cx="543434" cy="0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直線矢印コネクタ 5">
            <a:extLst>
              <a:ext uri="{FF2B5EF4-FFF2-40B4-BE49-F238E27FC236}">
                <a16:creationId xmlns:a16="http://schemas.microsoft.com/office/drawing/2014/main" id="{200752DB-385E-816E-74F6-C86975CAB38A}"/>
              </a:ext>
            </a:extLst>
          </p:cNvPr>
          <p:cNvCxnSpPr>
            <a:cxnSpLocks/>
          </p:cNvCxnSpPr>
          <p:nvPr/>
        </p:nvCxnSpPr>
        <p:spPr>
          <a:xfrm flipH="1">
            <a:off x="8187793" y="615272"/>
            <a:ext cx="543434" cy="0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02739AAC-0537-9316-337E-66D25B7948B5}"/>
              </a:ext>
            </a:extLst>
          </p:cNvPr>
          <p:cNvSpPr txBox="1"/>
          <p:nvPr/>
        </p:nvSpPr>
        <p:spPr>
          <a:xfrm>
            <a:off x="8731227" y="124270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dirty="0"/>
              <a:t>依存</a:t>
            </a: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679DD35F-C7FD-3B3D-2ED1-3DDDA4D98BEE}"/>
              </a:ext>
            </a:extLst>
          </p:cNvPr>
          <p:cNvSpPr txBox="1"/>
          <p:nvPr/>
        </p:nvSpPr>
        <p:spPr>
          <a:xfrm>
            <a:off x="8731227" y="454195"/>
            <a:ext cx="24416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dirty="0"/>
              <a:t>インターフェイスの実装</a:t>
            </a:r>
          </a:p>
        </p:txBody>
      </p:sp>
      <p:grpSp>
        <p:nvGrpSpPr>
          <p:cNvPr id="19" name="グループ化 18">
            <a:extLst>
              <a:ext uri="{FF2B5EF4-FFF2-40B4-BE49-F238E27FC236}">
                <a16:creationId xmlns:a16="http://schemas.microsoft.com/office/drawing/2014/main" id="{143D6D13-7976-0FB1-5B4A-24D43E2EE711}"/>
              </a:ext>
            </a:extLst>
          </p:cNvPr>
          <p:cNvGrpSpPr/>
          <p:nvPr/>
        </p:nvGrpSpPr>
        <p:grpSpPr>
          <a:xfrm>
            <a:off x="8202622" y="6111468"/>
            <a:ext cx="3298772" cy="388882"/>
            <a:chOff x="8200596" y="5696761"/>
            <a:chExt cx="3298772" cy="388882"/>
          </a:xfrm>
        </p:grpSpPr>
        <p:sp>
          <p:nvSpPr>
            <p:cNvPr id="20" name="正方形/長方形 19">
              <a:extLst>
                <a:ext uri="{FF2B5EF4-FFF2-40B4-BE49-F238E27FC236}">
                  <a16:creationId xmlns:a16="http://schemas.microsoft.com/office/drawing/2014/main" id="{7C1CF807-4DAF-6649-3246-B8D61EC89C99}"/>
                </a:ext>
              </a:extLst>
            </p:cNvPr>
            <p:cNvSpPr/>
            <p:nvPr/>
          </p:nvSpPr>
          <p:spPr>
            <a:xfrm>
              <a:off x="8200596" y="5696761"/>
              <a:ext cx="683953" cy="38888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tIns="0" bIns="0" rtlCol="0" anchor="t"/>
            <a:lstStyle/>
            <a:p>
              <a:pPr algn="ctr"/>
              <a:endParaRPr kumimoji="1" lang="ja-JP" altLang="en-US" sz="1600" dirty="0"/>
            </a:p>
          </p:txBody>
        </p:sp>
        <p:sp>
          <p:nvSpPr>
            <p:cNvPr id="21" name="テキスト ボックス 20">
              <a:extLst>
                <a:ext uri="{FF2B5EF4-FFF2-40B4-BE49-F238E27FC236}">
                  <a16:creationId xmlns:a16="http://schemas.microsoft.com/office/drawing/2014/main" id="{54AAF935-99E0-3F3E-CE77-DA03FA08B43F}"/>
                </a:ext>
              </a:extLst>
            </p:cNvPr>
            <p:cNvSpPr txBox="1"/>
            <p:nvPr/>
          </p:nvSpPr>
          <p:spPr>
            <a:xfrm>
              <a:off x="8884549" y="5706536"/>
              <a:ext cx="26148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/>
                <a:t>Frameworks</a:t>
              </a:r>
              <a:r>
                <a:rPr kumimoji="1" lang="ja-JP" altLang="en-US" dirty="0"/>
                <a:t> ＆ </a:t>
              </a:r>
              <a:r>
                <a:rPr kumimoji="1" lang="en-US" altLang="ja-JP" dirty="0"/>
                <a:t>Drivers</a:t>
              </a:r>
              <a:endParaRPr kumimoji="1" lang="ja-JP" altLang="en-US" dirty="0"/>
            </a:p>
          </p:txBody>
        </p:sp>
      </p:grpSp>
      <p:grpSp>
        <p:nvGrpSpPr>
          <p:cNvPr id="22" name="グループ化 21">
            <a:extLst>
              <a:ext uri="{FF2B5EF4-FFF2-40B4-BE49-F238E27FC236}">
                <a16:creationId xmlns:a16="http://schemas.microsoft.com/office/drawing/2014/main" id="{067AA25D-64B6-63BD-35ED-8D1D6CE8EAF4}"/>
              </a:ext>
            </a:extLst>
          </p:cNvPr>
          <p:cNvGrpSpPr/>
          <p:nvPr/>
        </p:nvGrpSpPr>
        <p:grpSpPr>
          <a:xfrm>
            <a:off x="8209421" y="5533033"/>
            <a:ext cx="3346861" cy="388882"/>
            <a:chOff x="8200596" y="5696761"/>
            <a:chExt cx="3346861" cy="388882"/>
          </a:xfrm>
        </p:grpSpPr>
        <p:sp>
          <p:nvSpPr>
            <p:cNvPr id="23" name="正方形/長方形 22">
              <a:extLst>
                <a:ext uri="{FF2B5EF4-FFF2-40B4-BE49-F238E27FC236}">
                  <a16:creationId xmlns:a16="http://schemas.microsoft.com/office/drawing/2014/main" id="{D7DBFDDF-7431-1A7E-0465-E34102A2FE87}"/>
                </a:ext>
              </a:extLst>
            </p:cNvPr>
            <p:cNvSpPr/>
            <p:nvPr/>
          </p:nvSpPr>
          <p:spPr>
            <a:xfrm>
              <a:off x="8200596" y="5696761"/>
              <a:ext cx="683953" cy="38888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tIns="0" bIns="0" rtlCol="0" anchor="t"/>
            <a:lstStyle/>
            <a:p>
              <a:pPr algn="ctr"/>
              <a:endParaRPr kumimoji="1" lang="ja-JP" altLang="en-US" sz="1600" dirty="0"/>
            </a:p>
          </p:txBody>
        </p:sp>
        <p:sp>
          <p:nvSpPr>
            <p:cNvPr id="24" name="テキスト ボックス 23">
              <a:extLst>
                <a:ext uri="{FF2B5EF4-FFF2-40B4-BE49-F238E27FC236}">
                  <a16:creationId xmlns:a16="http://schemas.microsoft.com/office/drawing/2014/main" id="{D2D227C2-0B8A-14CA-F946-3079B389AB10}"/>
                </a:ext>
              </a:extLst>
            </p:cNvPr>
            <p:cNvSpPr txBox="1"/>
            <p:nvPr/>
          </p:nvSpPr>
          <p:spPr>
            <a:xfrm>
              <a:off x="8884549" y="5706536"/>
              <a:ext cx="26629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/>
                <a:t>Infrastructure Adapters</a:t>
              </a:r>
              <a:endParaRPr kumimoji="1" lang="ja-JP" altLang="en-US" dirty="0"/>
            </a:p>
          </p:txBody>
        </p:sp>
      </p:grpSp>
      <p:grpSp>
        <p:nvGrpSpPr>
          <p:cNvPr id="25" name="グループ化 24">
            <a:extLst>
              <a:ext uri="{FF2B5EF4-FFF2-40B4-BE49-F238E27FC236}">
                <a16:creationId xmlns:a16="http://schemas.microsoft.com/office/drawing/2014/main" id="{9225EAFB-7951-5B55-40CC-F2AEF91B383E}"/>
              </a:ext>
            </a:extLst>
          </p:cNvPr>
          <p:cNvGrpSpPr/>
          <p:nvPr/>
        </p:nvGrpSpPr>
        <p:grpSpPr>
          <a:xfrm>
            <a:off x="8202622" y="4954598"/>
            <a:ext cx="3755628" cy="388882"/>
            <a:chOff x="8200596" y="5696761"/>
            <a:chExt cx="3755628" cy="388882"/>
          </a:xfrm>
        </p:grpSpPr>
        <p:sp>
          <p:nvSpPr>
            <p:cNvPr id="26" name="正方形/長方形 25">
              <a:extLst>
                <a:ext uri="{FF2B5EF4-FFF2-40B4-BE49-F238E27FC236}">
                  <a16:creationId xmlns:a16="http://schemas.microsoft.com/office/drawing/2014/main" id="{ACF72B8C-0B43-01C5-D62E-C5AB4E75796D}"/>
                </a:ext>
              </a:extLst>
            </p:cNvPr>
            <p:cNvSpPr/>
            <p:nvPr/>
          </p:nvSpPr>
          <p:spPr>
            <a:xfrm>
              <a:off x="8200596" y="5696761"/>
              <a:ext cx="683953" cy="38888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tIns="0" bIns="0" rtlCol="0" anchor="t"/>
            <a:lstStyle/>
            <a:p>
              <a:pPr algn="ctr"/>
              <a:endParaRPr kumimoji="1" lang="ja-JP" altLang="en-US" sz="1600" dirty="0"/>
            </a:p>
          </p:txBody>
        </p:sp>
        <p:sp>
          <p:nvSpPr>
            <p:cNvPr id="27" name="テキスト ボックス 26">
              <a:extLst>
                <a:ext uri="{FF2B5EF4-FFF2-40B4-BE49-F238E27FC236}">
                  <a16:creationId xmlns:a16="http://schemas.microsoft.com/office/drawing/2014/main" id="{C82123E2-72AF-C86F-8005-3E552BB63494}"/>
                </a:ext>
              </a:extLst>
            </p:cNvPr>
            <p:cNvSpPr txBox="1"/>
            <p:nvPr/>
          </p:nvSpPr>
          <p:spPr>
            <a:xfrm>
              <a:off x="8884549" y="5706536"/>
              <a:ext cx="30716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/>
                <a:t>Application Business Rules</a:t>
              </a:r>
              <a:endParaRPr kumimoji="1" lang="ja-JP" altLang="en-US" dirty="0"/>
            </a:p>
          </p:txBody>
        </p:sp>
      </p:grpSp>
      <p:grpSp>
        <p:nvGrpSpPr>
          <p:cNvPr id="28" name="グループ化 27">
            <a:extLst>
              <a:ext uri="{FF2B5EF4-FFF2-40B4-BE49-F238E27FC236}">
                <a16:creationId xmlns:a16="http://schemas.microsoft.com/office/drawing/2014/main" id="{94CBB834-F906-A1E0-3856-0F8FA6E60E15}"/>
              </a:ext>
            </a:extLst>
          </p:cNvPr>
          <p:cNvGrpSpPr/>
          <p:nvPr/>
        </p:nvGrpSpPr>
        <p:grpSpPr>
          <a:xfrm>
            <a:off x="8202622" y="4356613"/>
            <a:ext cx="3656242" cy="388882"/>
            <a:chOff x="8200596" y="5696761"/>
            <a:chExt cx="3656242" cy="388882"/>
          </a:xfrm>
        </p:grpSpPr>
        <p:sp>
          <p:nvSpPr>
            <p:cNvPr id="29" name="正方形/長方形 28">
              <a:extLst>
                <a:ext uri="{FF2B5EF4-FFF2-40B4-BE49-F238E27FC236}">
                  <a16:creationId xmlns:a16="http://schemas.microsoft.com/office/drawing/2014/main" id="{518D5DD0-4F6A-D850-9907-59B468801B16}"/>
                </a:ext>
              </a:extLst>
            </p:cNvPr>
            <p:cNvSpPr/>
            <p:nvPr/>
          </p:nvSpPr>
          <p:spPr>
            <a:xfrm>
              <a:off x="8200596" y="5696761"/>
              <a:ext cx="683953" cy="38888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tIns="0" bIns="0" rtlCol="0" anchor="t"/>
            <a:lstStyle/>
            <a:p>
              <a:pPr algn="ctr"/>
              <a:endParaRPr kumimoji="1" lang="ja-JP" altLang="en-US" sz="1600" dirty="0"/>
            </a:p>
          </p:txBody>
        </p:sp>
        <p:sp>
          <p:nvSpPr>
            <p:cNvPr id="34" name="テキスト ボックス 33">
              <a:extLst>
                <a:ext uri="{FF2B5EF4-FFF2-40B4-BE49-F238E27FC236}">
                  <a16:creationId xmlns:a16="http://schemas.microsoft.com/office/drawing/2014/main" id="{968EB53F-0F98-6A1D-DFD1-D4620DC8CA10}"/>
                </a:ext>
              </a:extLst>
            </p:cNvPr>
            <p:cNvSpPr txBox="1"/>
            <p:nvPr/>
          </p:nvSpPr>
          <p:spPr>
            <a:xfrm>
              <a:off x="8884549" y="5706536"/>
              <a:ext cx="29722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/>
                <a:t>Enterprise Business Rules</a:t>
              </a:r>
              <a:endParaRPr kumimoji="1" lang="ja-JP" altLang="en-US" dirty="0"/>
            </a:p>
          </p:txBody>
        </p:sp>
      </p:grpSp>
      <p:sp>
        <p:nvSpPr>
          <p:cNvPr id="35" name="正方形/長方形 34">
            <a:extLst>
              <a:ext uri="{FF2B5EF4-FFF2-40B4-BE49-F238E27FC236}">
                <a16:creationId xmlns:a16="http://schemas.microsoft.com/office/drawing/2014/main" id="{960ED00A-55A3-561B-0024-69CBFE31B2B7}"/>
              </a:ext>
            </a:extLst>
          </p:cNvPr>
          <p:cNvSpPr/>
          <p:nvPr/>
        </p:nvSpPr>
        <p:spPr>
          <a:xfrm>
            <a:off x="8531682" y="4356613"/>
            <a:ext cx="355827" cy="38888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bIns="0" rtlCol="0" anchor="t"/>
          <a:lstStyle/>
          <a:p>
            <a:pPr algn="ctr"/>
            <a:endParaRPr kumimoji="1" lang="ja-JP" altLang="en-US" sz="1600" dirty="0"/>
          </a:p>
        </p:txBody>
      </p:sp>
      <p:sp>
        <p:nvSpPr>
          <p:cNvPr id="36" name="フリーフォーム: 図形 35">
            <a:extLst>
              <a:ext uri="{FF2B5EF4-FFF2-40B4-BE49-F238E27FC236}">
                <a16:creationId xmlns:a16="http://schemas.microsoft.com/office/drawing/2014/main" id="{A94CE583-28EF-CA38-B1AB-170635DBD230}"/>
              </a:ext>
            </a:extLst>
          </p:cNvPr>
          <p:cNvSpPr/>
          <p:nvPr/>
        </p:nvSpPr>
        <p:spPr>
          <a:xfrm>
            <a:off x="2170453" y="153150"/>
            <a:ext cx="4658247" cy="6031557"/>
          </a:xfrm>
          <a:custGeom>
            <a:avLst/>
            <a:gdLst>
              <a:gd name="connsiteX0" fmla="*/ 2743200 w 4658247"/>
              <a:gd name="connsiteY0" fmla="*/ 0 h 6031557"/>
              <a:gd name="connsiteX1" fmla="*/ 2278380 w 4658247"/>
              <a:gd name="connsiteY1" fmla="*/ 3230880 h 6031557"/>
              <a:gd name="connsiteX2" fmla="*/ 4358640 w 4658247"/>
              <a:gd name="connsiteY2" fmla="*/ 4419600 h 6031557"/>
              <a:gd name="connsiteX3" fmla="*/ 4526280 w 4658247"/>
              <a:gd name="connsiteY3" fmla="*/ 5745480 h 6031557"/>
              <a:gd name="connsiteX4" fmla="*/ 3215640 w 4658247"/>
              <a:gd name="connsiteY4" fmla="*/ 5844540 h 6031557"/>
              <a:gd name="connsiteX5" fmla="*/ 2217420 w 4658247"/>
              <a:gd name="connsiteY5" fmla="*/ 3619500 h 6031557"/>
              <a:gd name="connsiteX6" fmla="*/ 0 w 4658247"/>
              <a:gd name="connsiteY6" fmla="*/ 4610100 h 60315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58247" h="6031557">
                <a:moveTo>
                  <a:pt x="2743200" y="0"/>
                </a:moveTo>
                <a:cubicBezTo>
                  <a:pt x="2376170" y="1247140"/>
                  <a:pt x="2009140" y="2494280"/>
                  <a:pt x="2278380" y="3230880"/>
                </a:cubicBezTo>
                <a:cubicBezTo>
                  <a:pt x="2547620" y="3967480"/>
                  <a:pt x="3983990" y="4000500"/>
                  <a:pt x="4358640" y="4419600"/>
                </a:cubicBezTo>
                <a:cubicBezTo>
                  <a:pt x="4733290" y="4838700"/>
                  <a:pt x="4716780" y="5507990"/>
                  <a:pt x="4526280" y="5745480"/>
                </a:cubicBezTo>
                <a:cubicBezTo>
                  <a:pt x="4335780" y="5982970"/>
                  <a:pt x="3600450" y="6198870"/>
                  <a:pt x="3215640" y="5844540"/>
                </a:cubicBezTo>
                <a:cubicBezTo>
                  <a:pt x="2830830" y="5490210"/>
                  <a:pt x="2753360" y="3825240"/>
                  <a:pt x="2217420" y="3619500"/>
                </a:cubicBezTo>
                <a:cubicBezTo>
                  <a:pt x="1681480" y="3413760"/>
                  <a:pt x="840740" y="4011930"/>
                  <a:pt x="0" y="4610100"/>
                </a:cubicBezTo>
              </a:path>
            </a:pathLst>
          </a:custGeom>
          <a:noFill/>
          <a:ln w="57150">
            <a:solidFill>
              <a:srgbClr val="C00000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DD300987-8C66-D866-FD9B-7DE8F5A9242A}"/>
              </a:ext>
            </a:extLst>
          </p:cNvPr>
          <p:cNvSpPr/>
          <p:nvPr/>
        </p:nvSpPr>
        <p:spPr>
          <a:xfrm>
            <a:off x="3462801" y="2849104"/>
            <a:ext cx="751939" cy="28248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100" dirty="0"/>
              <a:t>Vendor</a:t>
            </a:r>
            <a:endParaRPr kumimoji="1" lang="ja-JP" altLang="en-US" sz="1100" dirty="0"/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731D1CC2-2DD9-DD83-5AFE-6F5922CAD473}"/>
              </a:ext>
            </a:extLst>
          </p:cNvPr>
          <p:cNvSpPr/>
          <p:nvPr/>
        </p:nvSpPr>
        <p:spPr>
          <a:xfrm>
            <a:off x="3769317" y="3591250"/>
            <a:ext cx="1433777" cy="28248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100" dirty="0"/>
              <a:t>IVendorRepository</a:t>
            </a:r>
            <a:endParaRPr kumimoji="1" lang="ja-JP" altLang="en-US" sz="1100" dirty="0"/>
          </a:p>
        </p:txBody>
      </p:sp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A5EBE216-8792-3469-315F-DDFD8F1C2193}"/>
              </a:ext>
            </a:extLst>
          </p:cNvPr>
          <p:cNvSpPr/>
          <p:nvPr/>
        </p:nvSpPr>
        <p:spPr>
          <a:xfrm rot="2747665">
            <a:off x="2164373" y="4670549"/>
            <a:ext cx="1433777" cy="28248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100" dirty="0"/>
              <a:t>VendorRepository</a:t>
            </a:r>
            <a:endParaRPr kumimoji="1" lang="ja-JP" altLang="en-US" sz="1100" dirty="0"/>
          </a:p>
        </p:txBody>
      </p:sp>
      <p:cxnSp>
        <p:nvCxnSpPr>
          <p:cNvPr id="32" name="直線矢印コネクタ 31">
            <a:extLst>
              <a:ext uri="{FF2B5EF4-FFF2-40B4-BE49-F238E27FC236}">
                <a16:creationId xmlns:a16="http://schemas.microsoft.com/office/drawing/2014/main" id="{DCD3C585-B900-CC94-C843-D931DC59920A}"/>
              </a:ext>
            </a:extLst>
          </p:cNvPr>
          <p:cNvCxnSpPr>
            <a:cxnSpLocks/>
            <a:stCxn id="30" idx="0"/>
          </p:cNvCxnSpPr>
          <p:nvPr/>
        </p:nvCxnSpPr>
        <p:spPr>
          <a:xfrm flipH="1" flipV="1">
            <a:off x="4059978" y="3131589"/>
            <a:ext cx="426228" cy="459661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7BC21E71-31D6-3669-41F4-DA16D9DF5ADC}"/>
              </a:ext>
            </a:extLst>
          </p:cNvPr>
          <p:cNvSpPr txBox="1"/>
          <p:nvPr/>
        </p:nvSpPr>
        <p:spPr>
          <a:xfrm>
            <a:off x="3722400" y="2286713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dirty="0"/>
              <a:t>購買ドメイン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AC990C2C-0114-CB69-C9A5-F2BC15A6AE81}"/>
              </a:ext>
            </a:extLst>
          </p:cNvPr>
          <p:cNvSpPr txBox="1"/>
          <p:nvPr/>
        </p:nvSpPr>
        <p:spPr>
          <a:xfrm>
            <a:off x="3811366" y="293547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/>
              <a:t>UI</a:t>
            </a:r>
            <a:r>
              <a:rPr kumimoji="1" lang="ja-JP" altLang="en-US" dirty="0"/>
              <a:t>（</a:t>
            </a:r>
            <a:r>
              <a:rPr kumimoji="1" lang="en-US" altLang="ja-JP" dirty="0"/>
              <a:t>WPF</a:t>
            </a:r>
            <a:r>
              <a:rPr kumimoji="1" lang="ja-JP" altLang="en-US" dirty="0"/>
              <a:t>）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986B2D26-80C0-618F-02ED-D175574E544B}"/>
              </a:ext>
            </a:extLst>
          </p:cNvPr>
          <p:cNvSpPr txBox="1"/>
          <p:nvPr/>
        </p:nvSpPr>
        <p:spPr>
          <a:xfrm rot="18838972">
            <a:off x="5390152" y="5109297"/>
            <a:ext cx="2832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/>
              <a:t>Web</a:t>
            </a:r>
            <a:r>
              <a:rPr kumimoji="1" lang="ja-JP" altLang="en-US" dirty="0"/>
              <a:t> </a:t>
            </a:r>
            <a:r>
              <a:rPr kumimoji="1" lang="en-US" altLang="ja-JP" dirty="0"/>
              <a:t>API</a:t>
            </a:r>
            <a:r>
              <a:rPr kumimoji="1" lang="ja-JP" altLang="en-US" dirty="0"/>
              <a:t>（</a:t>
            </a:r>
            <a:r>
              <a:rPr kumimoji="1" lang="en-US" altLang="ja-JP" dirty="0"/>
              <a:t>MagicOnion</a:t>
            </a:r>
            <a:r>
              <a:rPr kumimoji="1" lang="ja-JP" altLang="en-US" dirty="0"/>
              <a:t>）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0C04F549-0ADE-E55C-0C72-7EE893D59D2B}"/>
              </a:ext>
            </a:extLst>
          </p:cNvPr>
          <p:cNvSpPr txBox="1"/>
          <p:nvPr/>
        </p:nvSpPr>
        <p:spPr>
          <a:xfrm>
            <a:off x="3376151" y="1003341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dirty="0"/>
              <a:t>プレゼンテーション</a:t>
            </a: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B1C5522C-87C7-78DD-C60F-F263BB98C9A3}"/>
              </a:ext>
            </a:extLst>
          </p:cNvPr>
          <p:cNvSpPr txBox="1"/>
          <p:nvPr/>
        </p:nvSpPr>
        <p:spPr>
          <a:xfrm rot="2688152">
            <a:off x="1942416" y="4882820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dirty="0"/>
              <a:t>ゲートウェイ</a:t>
            </a: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FC5E25D1-F818-CB37-329C-DE36F1A7BFA7}"/>
              </a:ext>
            </a:extLst>
          </p:cNvPr>
          <p:cNvSpPr txBox="1"/>
          <p:nvPr/>
        </p:nvSpPr>
        <p:spPr>
          <a:xfrm rot="18712592">
            <a:off x="5328030" y="4698449"/>
            <a:ext cx="1800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dirty="0"/>
              <a:t>コントローラー</a:t>
            </a:r>
          </a:p>
        </p:txBody>
      </p:sp>
    </p:spTree>
    <p:extLst>
      <p:ext uri="{BB962C8B-B14F-4D97-AF65-F5344CB8AC3E}">
        <p14:creationId xmlns:p14="http://schemas.microsoft.com/office/powerpoint/2010/main" val="39171034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BD0BD3F3-BB71-B0EA-9268-D6825112BA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397" y="0"/>
            <a:ext cx="118172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2922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楕円 10">
            <a:extLst>
              <a:ext uri="{FF2B5EF4-FFF2-40B4-BE49-F238E27FC236}">
                <a16:creationId xmlns:a16="http://schemas.microsoft.com/office/drawing/2014/main" id="{61F6DF7D-A748-EE48-3EDD-9DD5FF2C9BD6}"/>
              </a:ext>
            </a:extLst>
          </p:cNvPr>
          <p:cNvSpPr/>
          <p:nvPr/>
        </p:nvSpPr>
        <p:spPr>
          <a:xfrm>
            <a:off x="1150620" y="72390"/>
            <a:ext cx="6713220" cy="671322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bIns="0" rtlCol="0" anchor="t"/>
          <a:lstStyle/>
          <a:p>
            <a:pPr algn="ctr"/>
            <a:endParaRPr kumimoji="1" lang="ja-JP" altLang="en-US" sz="1600" dirty="0"/>
          </a:p>
        </p:txBody>
      </p:sp>
      <p:sp>
        <p:nvSpPr>
          <p:cNvPr id="5" name="楕円 4">
            <a:extLst>
              <a:ext uri="{FF2B5EF4-FFF2-40B4-BE49-F238E27FC236}">
                <a16:creationId xmlns:a16="http://schemas.microsoft.com/office/drawing/2014/main" id="{D8B52D55-1ACB-79D8-60DE-A16C4075EF0A}"/>
              </a:ext>
            </a:extLst>
          </p:cNvPr>
          <p:cNvSpPr/>
          <p:nvPr/>
        </p:nvSpPr>
        <p:spPr>
          <a:xfrm>
            <a:off x="1847850" y="772357"/>
            <a:ext cx="5318760" cy="5313286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bIns="0" rtlCol="0" anchor="t"/>
          <a:lstStyle/>
          <a:p>
            <a:pPr algn="ctr"/>
            <a:endParaRPr kumimoji="1" lang="ja-JP" altLang="en-US" sz="1600" dirty="0"/>
          </a:p>
        </p:txBody>
      </p:sp>
      <p:sp>
        <p:nvSpPr>
          <p:cNvPr id="3" name="楕円 2">
            <a:extLst>
              <a:ext uri="{FF2B5EF4-FFF2-40B4-BE49-F238E27FC236}">
                <a16:creationId xmlns:a16="http://schemas.microsoft.com/office/drawing/2014/main" id="{FD5F7EEE-98CD-3F37-082F-E28F6540080E}"/>
              </a:ext>
            </a:extLst>
          </p:cNvPr>
          <p:cNvSpPr/>
          <p:nvPr/>
        </p:nvSpPr>
        <p:spPr>
          <a:xfrm>
            <a:off x="3150870" y="2072640"/>
            <a:ext cx="2712720" cy="271272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bIns="0" rtlCol="0" anchor="t"/>
          <a:lstStyle/>
          <a:p>
            <a:pPr algn="ctr"/>
            <a:endParaRPr kumimoji="1" lang="ja-JP" altLang="en-US" sz="1600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7BC21E71-31D6-3669-41F4-DA16D9DF5ADC}"/>
              </a:ext>
            </a:extLst>
          </p:cNvPr>
          <p:cNvSpPr txBox="1"/>
          <p:nvPr/>
        </p:nvSpPr>
        <p:spPr>
          <a:xfrm>
            <a:off x="3722400" y="2286713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dirty="0"/>
              <a:t>購買ドメイン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4AA4408E-BAFB-5176-6604-E8A23E3A94FF}"/>
              </a:ext>
            </a:extLst>
          </p:cNvPr>
          <p:cNvSpPr txBox="1"/>
          <p:nvPr/>
        </p:nvSpPr>
        <p:spPr>
          <a:xfrm rot="2860399">
            <a:off x="1293085" y="5300660"/>
            <a:ext cx="2170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/>
              <a:t>DB</a:t>
            </a:r>
            <a:r>
              <a:rPr kumimoji="1" lang="ja-JP" altLang="en-US" dirty="0"/>
              <a:t>（</a:t>
            </a:r>
            <a:r>
              <a:rPr kumimoji="1" lang="en-US" altLang="ja-JP" dirty="0"/>
              <a:t>SQL</a:t>
            </a:r>
            <a:r>
              <a:rPr kumimoji="1" lang="ja-JP" altLang="en-US" dirty="0"/>
              <a:t> </a:t>
            </a:r>
            <a:r>
              <a:rPr kumimoji="1" lang="en-US" altLang="ja-JP" dirty="0"/>
              <a:t>Server</a:t>
            </a:r>
            <a:r>
              <a:rPr kumimoji="1" lang="ja-JP" altLang="en-US" dirty="0"/>
              <a:t>）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AC990C2C-0114-CB69-C9A5-F2BC15A6AE81}"/>
              </a:ext>
            </a:extLst>
          </p:cNvPr>
          <p:cNvSpPr txBox="1"/>
          <p:nvPr/>
        </p:nvSpPr>
        <p:spPr>
          <a:xfrm>
            <a:off x="3811366" y="293547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/>
              <a:t>UI</a:t>
            </a:r>
            <a:r>
              <a:rPr kumimoji="1" lang="ja-JP" altLang="en-US" dirty="0"/>
              <a:t>（</a:t>
            </a:r>
            <a:r>
              <a:rPr kumimoji="1" lang="en-US" altLang="ja-JP" dirty="0"/>
              <a:t>WPF</a:t>
            </a:r>
            <a:r>
              <a:rPr kumimoji="1" lang="ja-JP" altLang="en-US" dirty="0"/>
              <a:t>）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986B2D26-80C0-618F-02ED-D175574E544B}"/>
              </a:ext>
            </a:extLst>
          </p:cNvPr>
          <p:cNvSpPr txBox="1"/>
          <p:nvPr/>
        </p:nvSpPr>
        <p:spPr>
          <a:xfrm rot="18838972">
            <a:off x="5390152" y="5109297"/>
            <a:ext cx="2832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/>
              <a:t>Web</a:t>
            </a:r>
            <a:r>
              <a:rPr kumimoji="1" lang="ja-JP" altLang="en-US" dirty="0"/>
              <a:t> </a:t>
            </a:r>
            <a:r>
              <a:rPr kumimoji="1" lang="en-US" altLang="ja-JP" dirty="0"/>
              <a:t>API</a:t>
            </a:r>
            <a:r>
              <a:rPr kumimoji="1" lang="ja-JP" altLang="en-US" dirty="0"/>
              <a:t>（</a:t>
            </a:r>
            <a:r>
              <a:rPr kumimoji="1" lang="en-US" altLang="ja-JP" dirty="0"/>
              <a:t>MagicOnion</a:t>
            </a:r>
            <a:r>
              <a:rPr kumimoji="1" lang="ja-JP" altLang="en-US" dirty="0"/>
              <a:t>）</a:t>
            </a: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B1C5522C-87C7-78DD-C60F-F263BB98C9A3}"/>
              </a:ext>
            </a:extLst>
          </p:cNvPr>
          <p:cNvSpPr txBox="1"/>
          <p:nvPr/>
        </p:nvSpPr>
        <p:spPr>
          <a:xfrm rot="2688152">
            <a:off x="1942416" y="4882820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dirty="0"/>
              <a:t>ゲートウェイ</a:t>
            </a: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FC5E25D1-F818-CB37-329C-DE36F1A7BFA7}"/>
              </a:ext>
            </a:extLst>
          </p:cNvPr>
          <p:cNvSpPr txBox="1"/>
          <p:nvPr/>
        </p:nvSpPr>
        <p:spPr>
          <a:xfrm rot="18712592">
            <a:off x="5328030" y="4698449"/>
            <a:ext cx="1800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dirty="0"/>
              <a:t>コントローラー</a:t>
            </a: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DD300987-8C66-D866-FD9B-7DE8F5A9242A}"/>
              </a:ext>
            </a:extLst>
          </p:cNvPr>
          <p:cNvSpPr/>
          <p:nvPr/>
        </p:nvSpPr>
        <p:spPr>
          <a:xfrm>
            <a:off x="4110366" y="2870118"/>
            <a:ext cx="751939" cy="28248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100" dirty="0"/>
              <a:t>Vendor</a:t>
            </a:r>
            <a:endParaRPr kumimoji="1" lang="ja-JP" altLang="en-US" sz="1100" dirty="0"/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731D1CC2-2DD9-DD83-5AFE-6F5922CAD473}"/>
              </a:ext>
            </a:extLst>
          </p:cNvPr>
          <p:cNvSpPr/>
          <p:nvPr/>
        </p:nvSpPr>
        <p:spPr>
          <a:xfrm>
            <a:off x="3769317" y="3591250"/>
            <a:ext cx="1433777" cy="28248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100" dirty="0"/>
              <a:t>IVendorRepository</a:t>
            </a:r>
            <a:endParaRPr kumimoji="1" lang="ja-JP" altLang="en-US" sz="1100" dirty="0"/>
          </a:p>
        </p:txBody>
      </p:sp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A5EBE216-8792-3469-315F-DDFD8F1C2193}"/>
              </a:ext>
            </a:extLst>
          </p:cNvPr>
          <p:cNvSpPr/>
          <p:nvPr/>
        </p:nvSpPr>
        <p:spPr>
          <a:xfrm rot="2747665">
            <a:off x="2164373" y="4670549"/>
            <a:ext cx="1433777" cy="28248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100" dirty="0"/>
              <a:t>VendorRepository</a:t>
            </a:r>
            <a:endParaRPr kumimoji="1" lang="ja-JP" altLang="en-US" sz="1100" dirty="0"/>
          </a:p>
        </p:txBody>
      </p:sp>
      <p:cxnSp>
        <p:nvCxnSpPr>
          <p:cNvPr id="32" name="直線矢印コネクタ 31">
            <a:extLst>
              <a:ext uri="{FF2B5EF4-FFF2-40B4-BE49-F238E27FC236}">
                <a16:creationId xmlns:a16="http://schemas.microsoft.com/office/drawing/2014/main" id="{DCD3C585-B900-CC94-C843-D931DC59920A}"/>
              </a:ext>
            </a:extLst>
          </p:cNvPr>
          <p:cNvCxnSpPr>
            <a:cxnSpLocks/>
            <a:stCxn id="30" idx="0"/>
            <a:endCxn id="10" idx="2"/>
          </p:cNvCxnSpPr>
          <p:nvPr/>
        </p:nvCxnSpPr>
        <p:spPr>
          <a:xfrm flipV="1">
            <a:off x="4486206" y="3152603"/>
            <a:ext cx="130" cy="438647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直線矢印コネクタ 32">
            <a:extLst>
              <a:ext uri="{FF2B5EF4-FFF2-40B4-BE49-F238E27FC236}">
                <a16:creationId xmlns:a16="http://schemas.microsoft.com/office/drawing/2014/main" id="{F14900EF-3AF4-F268-B2C6-1188474FF171}"/>
              </a:ext>
            </a:extLst>
          </p:cNvPr>
          <p:cNvCxnSpPr>
            <a:cxnSpLocks/>
            <a:stCxn id="31" idx="0"/>
          </p:cNvCxnSpPr>
          <p:nvPr/>
        </p:nvCxnSpPr>
        <p:spPr>
          <a:xfrm flipV="1">
            <a:off x="2982510" y="3872026"/>
            <a:ext cx="960583" cy="841287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" name="直線矢印コネクタ 1">
            <a:extLst>
              <a:ext uri="{FF2B5EF4-FFF2-40B4-BE49-F238E27FC236}">
                <a16:creationId xmlns:a16="http://schemas.microsoft.com/office/drawing/2014/main" id="{1D9B2AD3-5955-0255-6EAD-C6325B89B686}"/>
              </a:ext>
            </a:extLst>
          </p:cNvPr>
          <p:cNvCxnSpPr>
            <a:cxnSpLocks/>
          </p:cNvCxnSpPr>
          <p:nvPr/>
        </p:nvCxnSpPr>
        <p:spPr>
          <a:xfrm flipH="1">
            <a:off x="8187793" y="293547"/>
            <a:ext cx="543434" cy="0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直線矢印コネクタ 5">
            <a:extLst>
              <a:ext uri="{FF2B5EF4-FFF2-40B4-BE49-F238E27FC236}">
                <a16:creationId xmlns:a16="http://schemas.microsoft.com/office/drawing/2014/main" id="{200752DB-385E-816E-74F6-C86975CAB38A}"/>
              </a:ext>
            </a:extLst>
          </p:cNvPr>
          <p:cNvCxnSpPr>
            <a:cxnSpLocks/>
          </p:cNvCxnSpPr>
          <p:nvPr/>
        </p:nvCxnSpPr>
        <p:spPr>
          <a:xfrm flipH="1">
            <a:off x="8187793" y="615272"/>
            <a:ext cx="543434" cy="0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02739AAC-0537-9316-337E-66D25B7948B5}"/>
              </a:ext>
            </a:extLst>
          </p:cNvPr>
          <p:cNvSpPr txBox="1"/>
          <p:nvPr/>
        </p:nvSpPr>
        <p:spPr>
          <a:xfrm>
            <a:off x="8731227" y="124270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dirty="0"/>
              <a:t>依存</a:t>
            </a: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679DD35F-C7FD-3B3D-2ED1-3DDDA4D98BEE}"/>
              </a:ext>
            </a:extLst>
          </p:cNvPr>
          <p:cNvSpPr txBox="1"/>
          <p:nvPr/>
        </p:nvSpPr>
        <p:spPr>
          <a:xfrm>
            <a:off x="8731227" y="454195"/>
            <a:ext cx="24416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dirty="0"/>
              <a:t>インターフェイスの実装</a:t>
            </a:r>
          </a:p>
        </p:txBody>
      </p:sp>
      <p:grpSp>
        <p:nvGrpSpPr>
          <p:cNvPr id="19" name="グループ化 18">
            <a:extLst>
              <a:ext uri="{FF2B5EF4-FFF2-40B4-BE49-F238E27FC236}">
                <a16:creationId xmlns:a16="http://schemas.microsoft.com/office/drawing/2014/main" id="{143D6D13-7976-0FB1-5B4A-24D43E2EE711}"/>
              </a:ext>
            </a:extLst>
          </p:cNvPr>
          <p:cNvGrpSpPr/>
          <p:nvPr/>
        </p:nvGrpSpPr>
        <p:grpSpPr>
          <a:xfrm>
            <a:off x="8202622" y="6111468"/>
            <a:ext cx="3298772" cy="388882"/>
            <a:chOff x="8200596" y="5696761"/>
            <a:chExt cx="3298772" cy="388882"/>
          </a:xfrm>
        </p:grpSpPr>
        <p:sp>
          <p:nvSpPr>
            <p:cNvPr id="20" name="正方形/長方形 19">
              <a:extLst>
                <a:ext uri="{FF2B5EF4-FFF2-40B4-BE49-F238E27FC236}">
                  <a16:creationId xmlns:a16="http://schemas.microsoft.com/office/drawing/2014/main" id="{7C1CF807-4DAF-6649-3246-B8D61EC89C99}"/>
                </a:ext>
              </a:extLst>
            </p:cNvPr>
            <p:cNvSpPr/>
            <p:nvPr/>
          </p:nvSpPr>
          <p:spPr>
            <a:xfrm>
              <a:off x="8200596" y="5696761"/>
              <a:ext cx="683953" cy="38888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tIns="0" bIns="0" rtlCol="0" anchor="t"/>
            <a:lstStyle/>
            <a:p>
              <a:pPr algn="ctr"/>
              <a:endParaRPr kumimoji="1" lang="ja-JP" altLang="en-US" sz="1600" dirty="0"/>
            </a:p>
          </p:txBody>
        </p:sp>
        <p:sp>
          <p:nvSpPr>
            <p:cNvPr id="21" name="テキスト ボックス 20">
              <a:extLst>
                <a:ext uri="{FF2B5EF4-FFF2-40B4-BE49-F238E27FC236}">
                  <a16:creationId xmlns:a16="http://schemas.microsoft.com/office/drawing/2014/main" id="{54AAF935-99E0-3F3E-CE77-DA03FA08B43F}"/>
                </a:ext>
              </a:extLst>
            </p:cNvPr>
            <p:cNvSpPr txBox="1"/>
            <p:nvPr/>
          </p:nvSpPr>
          <p:spPr>
            <a:xfrm>
              <a:off x="8884549" y="5706536"/>
              <a:ext cx="26148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/>
                <a:t>Frameworks</a:t>
              </a:r>
              <a:r>
                <a:rPr kumimoji="1" lang="ja-JP" altLang="en-US" dirty="0"/>
                <a:t> ＆ </a:t>
              </a:r>
              <a:r>
                <a:rPr kumimoji="1" lang="en-US" altLang="ja-JP" dirty="0"/>
                <a:t>Drivers</a:t>
              </a:r>
              <a:endParaRPr kumimoji="1" lang="ja-JP" altLang="en-US" dirty="0"/>
            </a:p>
          </p:txBody>
        </p:sp>
      </p:grpSp>
      <p:grpSp>
        <p:nvGrpSpPr>
          <p:cNvPr id="22" name="グループ化 21">
            <a:extLst>
              <a:ext uri="{FF2B5EF4-FFF2-40B4-BE49-F238E27FC236}">
                <a16:creationId xmlns:a16="http://schemas.microsoft.com/office/drawing/2014/main" id="{067AA25D-64B6-63BD-35ED-8D1D6CE8EAF4}"/>
              </a:ext>
            </a:extLst>
          </p:cNvPr>
          <p:cNvGrpSpPr/>
          <p:nvPr/>
        </p:nvGrpSpPr>
        <p:grpSpPr>
          <a:xfrm>
            <a:off x="8209421" y="5533033"/>
            <a:ext cx="3346861" cy="388882"/>
            <a:chOff x="8200596" y="5696761"/>
            <a:chExt cx="3346861" cy="388882"/>
          </a:xfrm>
        </p:grpSpPr>
        <p:sp>
          <p:nvSpPr>
            <p:cNvPr id="23" name="正方形/長方形 22">
              <a:extLst>
                <a:ext uri="{FF2B5EF4-FFF2-40B4-BE49-F238E27FC236}">
                  <a16:creationId xmlns:a16="http://schemas.microsoft.com/office/drawing/2014/main" id="{D7DBFDDF-7431-1A7E-0465-E34102A2FE87}"/>
                </a:ext>
              </a:extLst>
            </p:cNvPr>
            <p:cNvSpPr/>
            <p:nvPr/>
          </p:nvSpPr>
          <p:spPr>
            <a:xfrm>
              <a:off x="8200596" y="5696761"/>
              <a:ext cx="683953" cy="38888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tIns="0" bIns="0" rtlCol="0" anchor="t"/>
            <a:lstStyle/>
            <a:p>
              <a:pPr algn="ctr"/>
              <a:endParaRPr kumimoji="1" lang="ja-JP" altLang="en-US" sz="1600" dirty="0"/>
            </a:p>
          </p:txBody>
        </p:sp>
        <p:sp>
          <p:nvSpPr>
            <p:cNvPr id="24" name="テキスト ボックス 23">
              <a:extLst>
                <a:ext uri="{FF2B5EF4-FFF2-40B4-BE49-F238E27FC236}">
                  <a16:creationId xmlns:a16="http://schemas.microsoft.com/office/drawing/2014/main" id="{D2D227C2-0B8A-14CA-F946-3079B389AB10}"/>
                </a:ext>
              </a:extLst>
            </p:cNvPr>
            <p:cNvSpPr txBox="1"/>
            <p:nvPr/>
          </p:nvSpPr>
          <p:spPr>
            <a:xfrm>
              <a:off x="8884549" y="5706536"/>
              <a:ext cx="26629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/>
                <a:t>Infrastructure Adapters</a:t>
              </a:r>
              <a:endParaRPr kumimoji="1" lang="ja-JP" altLang="en-US" dirty="0"/>
            </a:p>
          </p:txBody>
        </p:sp>
      </p:grpSp>
      <p:grpSp>
        <p:nvGrpSpPr>
          <p:cNvPr id="25" name="グループ化 24">
            <a:extLst>
              <a:ext uri="{FF2B5EF4-FFF2-40B4-BE49-F238E27FC236}">
                <a16:creationId xmlns:a16="http://schemas.microsoft.com/office/drawing/2014/main" id="{9225EAFB-7951-5B55-40CC-F2AEF91B383E}"/>
              </a:ext>
            </a:extLst>
          </p:cNvPr>
          <p:cNvGrpSpPr/>
          <p:nvPr/>
        </p:nvGrpSpPr>
        <p:grpSpPr>
          <a:xfrm>
            <a:off x="8202622" y="4954598"/>
            <a:ext cx="3755628" cy="388882"/>
            <a:chOff x="8200596" y="5696761"/>
            <a:chExt cx="3755628" cy="388882"/>
          </a:xfrm>
        </p:grpSpPr>
        <p:sp>
          <p:nvSpPr>
            <p:cNvPr id="26" name="正方形/長方形 25">
              <a:extLst>
                <a:ext uri="{FF2B5EF4-FFF2-40B4-BE49-F238E27FC236}">
                  <a16:creationId xmlns:a16="http://schemas.microsoft.com/office/drawing/2014/main" id="{ACF72B8C-0B43-01C5-D62E-C5AB4E75796D}"/>
                </a:ext>
              </a:extLst>
            </p:cNvPr>
            <p:cNvSpPr/>
            <p:nvPr/>
          </p:nvSpPr>
          <p:spPr>
            <a:xfrm>
              <a:off x="8200596" y="5696761"/>
              <a:ext cx="683953" cy="38888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tIns="0" bIns="0" rtlCol="0" anchor="t"/>
            <a:lstStyle/>
            <a:p>
              <a:pPr algn="ctr"/>
              <a:endParaRPr kumimoji="1" lang="ja-JP" altLang="en-US" sz="1600" dirty="0"/>
            </a:p>
          </p:txBody>
        </p:sp>
        <p:sp>
          <p:nvSpPr>
            <p:cNvPr id="27" name="テキスト ボックス 26">
              <a:extLst>
                <a:ext uri="{FF2B5EF4-FFF2-40B4-BE49-F238E27FC236}">
                  <a16:creationId xmlns:a16="http://schemas.microsoft.com/office/drawing/2014/main" id="{C82123E2-72AF-C86F-8005-3E552BB63494}"/>
                </a:ext>
              </a:extLst>
            </p:cNvPr>
            <p:cNvSpPr txBox="1"/>
            <p:nvPr/>
          </p:nvSpPr>
          <p:spPr>
            <a:xfrm>
              <a:off x="8884549" y="5706536"/>
              <a:ext cx="30716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/>
                <a:t>Application Business Rules</a:t>
              </a:r>
              <a:endParaRPr kumimoji="1" lang="ja-JP" altLang="en-US" dirty="0"/>
            </a:p>
          </p:txBody>
        </p:sp>
      </p:grpSp>
      <p:grpSp>
        <p:nvGrpSpPr>
          <p:cNvPr id="28" name="グループ化 27">
            <a:extLst>
              <a:ext uri="{FF2B5EF4-FFF2-40B4-BE49-F238E27FC236}">
                <a16:creationId xmlns:a16="http://schemas.microsoft.com/office/drawing/2014/main" id="{94CBB834-F906-A1E0-3856-0F8FA6E60E15}"/>
              </a:ext>
            </a:extLst>
          </p:cNvPr>
          <p:cNvGrpSpPr/>
          <p:nvPr/>
        </p:nvGrpSpPr>
        <p:grpSpPr>
          <a:xfrm>
            <a:off x="8202622" y="4356613"/>
            <a:ext cx="3656242" cy="388882"/>
            <a:chOff x="8200596" y="5696761"/>
            <a:chExt cx="3656242" cy="388882"/>
          </a:xfrm>
        </p:grpSpPr>
        <p:sp>
          <p:nvSpPr>
            <p:cNvPr id="29" name="正方形/長方形 28">
              <a:extLst>
                <a:ext uri="{FF2B5EF4-FFF2-40B4-BE49-F238E27FC236}">
                  <a16:creationId xmlns:a16="http://schemas.microsoft.com/office/drawing/2014/main" id="{518D5DD0-4F6A-D850-9907-59B468801B16}"/>
                </a:ext>
              </a:extLst>
            </p:cNvPr>
            <p:cNvSpPr/>
            <p:nvPr/>
          </p:nvSpPr>
          <p:spPr>
            <a:xfrm>
              <a:off x="8200596" y="5696761"/>
              <a:ext cx="683953" cy="38888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tIns="0" bIns="0" rtlCol="0" anchor="t"/>
            <a:lstStyle/>
            <a:p>
              <a:pPr algn="ctr"/>
              <a:endParaRPr kumimoji="1" lang="ja-JP" altLang="en-US" sz="1600" dirty="0"/>
            </a:p>
          </p:txBody>
        </p:sp>
        <p:sp>
          <p:nvSpPr>
            <p:cNvPr id="34" name="テキスト ボックス 33">
              <a:extLst>
                <a:ext uri="{FF2B5EF4-FFF2-40B4-BE49-F238E27FC236}">
                  <a16:creationId xmlns:a16="http://schemas.microsoft.com/office/drawing/2014/main" id="{968EB53F-0F98-6A1D-DFD1-D4620DC8CA10}"/>
                </a:ext>
              </a:extLst>
            </p:cNvPr>
            <p:cNvSpPr txBox="1"/>
            <p:nvPr/>
          </p:nvSpPr>
          <p:spPr>
            <a:xfrm>
              <a:off x="8884549" y="5706536"/>
              <a:ext cx="29722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/>
                <a:t>Enterprise Business Rules</a:t>
              </a:r>
              <a:endParaRPr kumimoji="1" lang="ja-JP" altLang="en-US" dirty="0"/>
            </a:p>
          </p:txBody>
        </p:sp>
      </p:grpSp>
      <p:sp>
        <p:nvSpPr>
          <p:cNvPr id="35" name="正方形/長方形 34">
            <a:extLst>
              <a:ext uri="{FF2B5EF4-FFF2-40B4-BE49-F238E27FC236}">
                <a16:creationId xmlns:a16="http://schemas.microsoft.com/office/drawing/2014/main" id="{960ED00A-55A3-561B-0024-69CBFE31B2B7}"/>
              </a:ext>
            </a:extLst>
          </p:cNvPr>
          <p:cNvSpPr/>
          <p:nvPr/>
        </p:nvSpPr>
        <p:spPr>
          <a:xfrm>
            <a:off x="8531682" y="4356613"/>
            <a:ext cx="355827" cy="38888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bIns="0" rtlCol="0" anchor="t"/>
          <a:lstStyle/>
          <a:p>
            <a:pPr algn="ctr"/>
            <a:endParaRPr kumimoji="1" lang="ja-JP" altLang="en-US" sz="1600" dirty="0"/>
          </a:p>
        </p:txBody>
      </p:sp>
      <p:sp>
        <p:nvSpPr>
          <p:cNvPr id="39" name="楕円 38">
            <a:extLst>
              <a:ext uri="{FF2B5EF4-FFF2-40B4-BE49-F238E27FC236}">
                <a16:creationId xmlns:a16="http://schemas.microsoft.com/office/drawing/2014/main" id="{ABAF5E2F-2CAB-0130-3DDF-7E0A83FBBE3A}"/>
              </a:ext>
            </a:extLst>
          </p:cNvPr>
          <p:cNvSpPr/>
          <p:nvPr/>
        </p:nvSpPr>
        <p:spPr>
          <a:xfrm>
            <a:off x="4184782" y="945364"/>
            <a:ext cx="1847168" cy="1322038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>
            <a:extLst>
              <a:ext uri="{FF2B5EF4-FFF2-40B4-BE49-F238E27FC236}">
                <a16:creationId xmlns:a16="http://schemas.microsoft.com/office/drawing/2014/main" id="{AF1849A1-8E5A-8A1C-1667-1720357D652B}"/>
              </a:ext>
            </a:extLst>
          </p:cNvPr>
          <p:cNvSpPr/>
          <p:nvPr/>
        </p:nvSpPr>
        <p:spPr>
          <a:xfrm>
            <a:off x="4663149" y="1262555"/>
            <a:ext cx="751939" cy="28248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100" dirty="0"/>
              <a:t>App</a:t>
            </a:r>
            <a:endParaRPr kumimoji="1" lang="ja-JP" altLang="en-US" sz="1100" dirty="0"/>
          </a:p>
        </p:txBody>
      </p:sp>
      <p:sp>
        <p:nvSpPr>
          <p:cNvPr id="38" name="正方形/長方形 37">
            <a:extLst>
              <a:ext uri="{FF2B5EF4-FFF2-40B4-BE49-F238E27FC236}">
                <a16:creationId xmlns:a16="http://schemas.microsoft.com/office/drawing/2014/main" id="{B25F6C1A-0E53-1949-5F3B-675382BEEC61}"/>
              </a:ext>
            </a:extLst>
          </p:cNvPr>
          <p:cNvSpPr/>
          <p:nvPr/>
        </p:nvSpPr>
        <p:spPr>
          <a:xfrm>
            <a:off x="4679755" y="1717275"/>
            <a:ext cx="943805" cy="28248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100" dirty="0"/>
              <a:t>Window</a:t>
            </a:r>
            <a:endParaRPr kumimoji="1" lang="ja-JP" altLang="en-US" sz="1100" dirty="0"/>
          </a:p>
        </p:txBody>
      </p: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A0C619AF-0C20-59CC-3CE4-DA920C62949D}"/>
              </a:ext>
            </a:extLst>
          </p:cNvPr>
          <p:cNvSpPr txBox="1"/>
          <p:nvPr/>
        </p:nvSpPr>
        <p:spPr>
          <a:xfrm>
            <a:off x="4839445" y="961653"/>
            <a:ext cx="6447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600" dirty="0">
                <a:solidFill>
                  <a:srgbClr val="FF0000"/>
                </a:solidFill>
              </a:rPr>
              <a:t>View</a:t>
            </a:r>
            <a:endParaRPr kumimoji="1" lang="ja-JP" altLang="en-US" sz="1600" dirty="0">
              <a:solidFill>
                <a:srgbClr val="FF0000"/>
              </a:solidFill>
            </a:endParaRPr>
          </a:p>
        </p:txBody>
      </p:sp>
      <p:sp>
        <p:nvSpPr>
          <p:cNvPr id="41" name="楕円 40">
            <a:extLst>
              <a:ext uri="{FF2B5EF4-FFF2-40B4-BE49-F238E27FC236}">
                <a16:creationId xmlns:a16="http://schemas.microsoft.com/office/drawing/2014/main" id="{DEB4DF74-E7F0-BDC5-838D-72AA5E6704B3}"/>
              </a:ext>
            </a:extLst>
          </p:cNvPr>
          <p:cNvSpPr/>
          <p:nvPr/>
        </p:nvSpPr>
        <p:spPr>
          <a:xfrm>
            <a:off x="2812088" y="1269561"/>
            <a:ext cx="1323360" cy="939082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36">
            <a:extLst>
              <a:ext uri="{FF2B5EF4-FFF2-40B4-BE49-F238E27FC236}">
                <a16:creationId xmlns:a16="http://schemas.microsoft.com/office/drawing/2014/main" id="{5A0FD102-9480-EA64-45AE-7AC134DEB8A4}"/>
              </a:ext>
            </a:extLst>
          </p:cNvPr>
          <p:cNvSpPr/>
          <p:nvPr/>
        </p:nvSpPr>
        <p:spPr>
          <a:xfrm>
            <a:off x="3108890" y="1623380"/>
            <a:ext cx="751939" cy="28248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100" dirty="0"/>
              <a:t>Program</a:t>
            </a:r>
            <a:endParaRPr kumimoji="1" lang="ja-JP" altLang="en-US" sz="1100" dirty="0"/>
          </a:p>
        </p:txBody>
      </p:sp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885A9CD2-84B3-2E49-E2AC-8D0E1BC68EB6}"/>
              </a:ext>
            </a:extLst>
          </p:cNvPr>
          <p:cNvSpPr txBox="1"/>
          <p:nvPr/>
        </p:nvSpPr>
        <p:spPr>
          <a:xfrm>
            <a:off x="3190366" y="1318709"/>
            <a:ext cx="5549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600" dirty="0">
                <a:solidFill>
                  <a:srgbClr val="FF0000"/>
                </a:solidFill>
              </a:rPr>
              <a:t>App</a:t>
            </a:r>
            <a:endParaRPr kumimoji="1" lang="ja-JP" altLang="en-US" sz="1600" dirty="0">
              <a:solidFill>
                <a:srgbClr val="FF0000"/>
              </a:solidFill>
            </a:endParaRPr>
          </a:p>
        </p:txBody>
      </p:sp>
      <p:cxnSp>
        <p:nvCxnSpPr>
          <p:cNvPr id="43" name="直線矢印コネクタ 42">
            <a:extLst>
              <a:ext uri="{FF2B5EF4-FFF2-40B4-BE49-F238E27FC236}">
                <a16:creationId xmlns:a16="http://schemas.microsoft.com/office/drawing/2014/main" id="{0FEA1D3E-83BA-46ED-8D36-EE4B29F00B95}"/>
              </a:ext>
            </a:extLst>
          </p:cNvPr>
          <p:cNvCxnSpPr>
            <a:cxnSpLocks/>
            <a:stCxn id="37" idx="3"/>
            <a:endCxn id="36" idx="1"/>
          </p:cNvCxnSpPr>
          <p:nvPr/>
        </p:nvCxnSpPr>
        <p:spPr>
          <a:xfrm flipV="1">
            <a:off x="3860829" y="1403798"/>
            <a:ext cx="802320" cy="360825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直線矢印コネクタ 46">
            <a:extLst>
              <a:ext uri="{FF2B5EF4-FFF2-40B4-BE49-F238E27FC236}">
                <a16:creationId xmlns:a16="http://schemas.microsoft.com/office/drawing/2014/main" id="{BE9BADCB-7474-6F25-1C10-6FA8F6BDF68A}"/>
              </a:ext>
            </a:extLst>
          </p:cNvPr>
          <p:cNvCxnSpPr>
            <a:cxnSpLocks/>
            <a:stCxn id="37" idx="3"/>
            <a:endCxn id="38" idx="1"/>
          </p:cNvCxnSpPr>
          <p:nvPr/>
        </p:nvCxnSpPr>
        <p:spPr>
          <a:xfrm>
            <a:off x="3860829" y="1764623"/>
            <a:ext cx="818926" cy="93895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直線矢印コネクタ 49">
            <a:extLst>
              <a:ext uri="{FF2B5EF4-FFF2-40B4-BE49-F238E27FC236}">
                <a16:creationId xmlns:a16="http://schemas.microsoft.com/office/drawing/2014/main" id="{F4260A2E-2EFF-75FD-78A3-54FC579E97F6}"/>
              </a:ext>
            </a:extLst>
          </p:cNvPr>
          <p:cNvCxnSpPr>
            <a:cxnSpLocks/>
            <a:stCxn id="37" idx="2"/>
          </p:cNvCxnSpPr>
          <p:nvPr/>
        </p:nvCxnSpPr>
        <p:spPr>
          <a:xfrm>
            <a:off x="3484860" y="1905865"/>
            <a:ext cx="640701" cy="1698076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直線矢印コネクタ 54">
            <a:extLst>
              <a:ext uri="{FF2B5EF4-FFF2-40B4-BE49-F238E27FC236}">
                <a16:creationId xmlns:a16="http://schemas.microsoft.com/office/drawing/2014/main" id="{C60F0AC2-BC97-4D52-9EB9-B8AF859A5BFF}"/>
              </a:ext>
            </a:extLst>
          </p:cNvPr>
          <p:cNvCxnSpPr>
            <a:cxnSpLocks/>
          </p:cNvCxnSpPr>
          <p:nvPr/>
        </p:nvCxnSpPr>
        <p:spPr>
          <a:xfrm flipH="1">
            <a:off x="2673085" y="1905865"/>
            <a:ext cx="809265" cy="2477550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05024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図 16">
            <a:extLst>
              <a:ext uri="{FF2B5EF4-FFF2-40B4-BE49-F238E27FC236}">
                <a16:creationId xmlns:a16="http://schemas.microsoft.com/office/drawing/2014/main" id="{F94CBFC4-33B3-A23B-55E8-CDC471EAB4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085" y="0"/>
            <a:ext cx="11575829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4580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楕円 10">
            <a:extLst>
              <a:ext uri="{FF2B5EF4-FFF2-40B4-BE49-F238E27FC236}">
                <a16:creationId xmlns:a16="http://schemas.microsoft.com/office/drawing/2014/main" id="{61F6DF7D-A748-EE48-3EDD-9DD5FF2C9BD6}"/>
              </a:ext>
            </a:extLst>
          </p:cNvPr>
          <p:cNvSpPr/>
          <p:nvPr/>
        </p:nvSpPr>
        <p:spPr>
          <a:xfrm>
            <a:off x="2188408" y="102870"/>
            <a:ext cx="6713220" cy="671322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bIns="0" rtlCol="0" anchor="t"/>
          <a:lstStyle/>
          <a:p>
            <a:pPr algn="ctr"/>
            <a:endParaRPr kumimoji="1" lang="ja-JP" altLang="en-US" sz="1100" dirty="0"/>
          </a:p>
        </p:txBody>
      </p:sp>
      <p:sp>
        <p:nvSpPr>
          <p:cNvPr id="5" name="楕円 4">
            <a:extLst>
              <a:ext uri="{FF2B5EF4-FFF2-40B4-BE49-F238E27FC236}">
                <a16:creationId xmlns:a16="http://schemas.microsoft.com/office/drawing/2014/main" id="{D8B52D55-1ACB-79D8-60DE-A16C4075EF0A}"/>
              </a:ext>
            </a:extLst>
          </p:cNvPr>
          <p:cNvSpPr/>
          <p:nvPr/>
        </p:nvSpPr>
        <p:spPr>
          <a:xfrm>
            <a:off x="2489083" y="428957"/>
            <a:ext cx="6061046" cy="6061046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bIns="0" rtlCol="0" anchor="t"/>
          <a:lstStyle/>
          <a:p>
            <a:pPr algn="ctr"/>
            <a:endParaRPr kumimoji="1" lang="ja-JP" altLang="en-US" sz="1100" dirty="0"/>
          </a:p>
        </p:txBody>
      </p:sp>
      <p:sp>
        <p:nvSpPr>
          <p:cNvPr id="59" name="楕円 58">
            <a:extLst>
              <a:ext uri="{FF2B5EF4-FFF2-40B4-BE49-F238E27FC236}">
                <a16:creationId xmlns:a16="http://schemas.microsoft.com/office/drawing/2014/main" id="{4B1A5908-B043-7189-0547-2A88C3D33D7C}"/>
              </a:ext>
            </a:extLst>
          </p:cNvPr>
          <p:cNvSpPr/>
          <p:nvPr/>
        </p:nvSpPr>
        <p:spPr>
          <a:xfrm>
            <a:off x="3605728" y="1520190"/>
            <a:ext cx="3878580" cy="387858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bIns="0" rtlCol="0" anchor="t"/>
          <a:lstStyle/>
          <a:p>
            <a:pPr algn="ctr"/>
            <a:endParaRPr kumimoji="1" lang="ja-JP" altLang="en-US" sz="1600" dirty="0"/>
          </a:p>
        </p:txBody>
      </p:sp>
      <p:sp>
        <p:nvSpPr>
          <p:cNvPr id="3" name="楕円 2">
            <a:extLst>
              <a:ext uri="{FF2B5EF4-FFF2-40B4-BE49-F238E27FC236}">
                <a16:creationId xmlns:a16="http://schemas.microsoft.com/office/drawing/2014/main" id="{FD5F7EEE-98CD-3F37-082F-E28F6540080E}"/>
              </a:ext>
            </a:extLst>
          </p:cNvPr>
          <p:cNvSpPr/>
          <p:nvPr/>
        </p:nvSpPr>
        <p:spPr>
          <a:xfrm>
            <a:off x="4188658" y="2103120"/>
            <a:ext cx="2712720" cy="271272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bIns="0" rtlCol="0" anchor="t"/>
          <a:lstStyle/>
          <a:p>
            <a:pPr algn="ctr"/>
            <a:endParaRPr kumimoji="1" lang="ja-JP" altLang="en-US" sz="1100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7BC21E71-31D6-3669-41F4-DA16D9DF5ADC}"/>
              </a:ext>
            </a:extLst>
          </p:cNvPr>
          <p:cNvSpPr txBox="1"/>
          <p:nvPr/>
        </p:nvSpPr>
        <p:spPr>
          <a:xfrm>
            <a:off x="4991020" y="2317193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200" dirty="0"/>
              <a:t>購買ドメイン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6335DE73-44DD-9E74-441B-19CAE7799FA4}"/>
              </a:ext>
            </a:extLst>
          </p:cNvPr>
          <p:cNvSpPr txBox="1"/>
          <p:nvPr/>
        </p:nvSpPr>
        <p:spPr>
          <a:xfrm>
            <a:off x="4991020" y="1707356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200" dirty="0"/>
              <a:t>ユースケース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4AA4408E-BAFB-5176-6604-E8A23E3A94FF}"/>
              </a:ext>
            </a:extLst>
          </p:cNvPr>
          <p:cNvSpPr txBox="1"/>
          <p:nvPr/>
        </p:nvSpPr>
        <p:spPr>
          <a:xfrm rot="2860399">
            <a:off x="2481656" y="5469640"/>
            <a:ext cx="1511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200" dirty="0"/>
              <a:t>DB</a:t>
            </a:r>
            <a:r>
              <a:rPr kumimoji="1" lang="ja-JP" altLang="en-US" sz="1200" dirty="0"/>
              <a:t>（</a:t>
            </a:r>
            <a:r>
              <a:rPr kumimoji="1" lang="en-US" altLang="ja-JP" sz="1200" dirty="0"/>
              <a:t>SQL</a:t>
            </a:r>
            <a:r>
              <a:rPr kumimoji="1" lang="ja-JP" altLang="en-US" sz="1200" dirty="0"/>
              <a:t> </a:t>
            </a:r>
            <a:r>
              <a:rPr kumimoji="1" lang="en-US" altLang="ja-JP" sz="1200" dirty="0"/>
              <a:t>Server</a:t>
            </a:r>
            <a:r>
              <a:rPr kumimoji="1" lang="ja-JP" altLang="en-US" sz="1200" dirty="0"/>
              <a:t>）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AC990C2C-0114-CB69-C9A5-F2BC15A6AE81}"/>
              </a:ext>
            </a:extLst>
          </p:cNvPr>
          <p:cNvSpPr txBox="1"/>
          <p:nvPr/>
        </p:nvSpPr>
        <p:spPr>
          <a:xfrm>
            <a:off x="5040402" y="103658"/>
            <a:ext cx="9877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200" dirty="0"/>
              <a:t>UI</a:t>
            </a:r>
            <a:r>
              <a:rPr kumimoji="1" lang="ja-JP" altLang="en-US" sz="1200" dirty="0"/>
              <a:t>（</a:t>
            </a:r>
            <a:r>
              <a:rPr kumimoji="1" lang="en-US" altLang="ja-JP" sz="1200" dirty="0"/>
              <a:t>WPF</a:t>
            </a:r>
            <a:r>
              <a:rPr kumimoji="1" lang="ja-JP" altLang="en-US" sz="1200" dirty="0"/>
              <a:t>）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986B2D26-80C0-618F-02ED-D175574E544B}"/>
              </a:ext>
            </a:extLst>
          </p:cNvPr>
          <p:cNvSpPr txBox="1"/>
          <p:nvPr/>
        </p:nvSpPr>
        <p:spPr>
          <a:xfrm rot="18838972">
            <a:off x="6956017" y="5366979"/>
            <a:ext cx="19511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200" dirty="0"/>
              <a:t>Web</a:t>
            </a:r>
            <a:r>
              <a:rPr kumimoji="1" lang="ja-JP" altLang="en-US" sz="1200" dirty="0"/>
              <a:t> </a:t>
            </a:r>
            <a:r>
              <a:rPr kumimoji="1" lang="en-US" altLang="ja-JP" sz="1200" dirty="0"/>
              <a:t>API</a:t>
            </a:r>
            <a:r>
              <a:rPr kumimoji="1" lang="ja-JP" altLang="en-US" sz="1200" dirty="0"/>
              <a:t>（</a:t>
            </a:r>
            <a:r>
              <a:rPr kumimoji="1" lang="en-US" altLang="ja-JP" sz="1200" dirty="0"/>
              <a:t>MagicOnion</a:t>
            </a:r>
            <a:r>
              <a:rPr kumimoji="1" lang="ja-JP" altLang="en-US" sz="1200" dirty="0"/>
              <a:t>）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0C04F549-0ADE-E55C-0C72-7EE893D59D2B}"/>
              </a:ext>
            </a:extLst>
          </p:cNvPr>
          <p:cNvSpPr txBox="1"/>
          <p:nvPr/>
        </p:nvSpPr>
        <p:spPr>
          <a:xfrm>
            <a:off x="4749457" y="896486"/>
            <a:ext cx="15696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200" dirty="0"/>
              <a:t>プレゼンテーション</a:t>
            </a: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FC5E25D1-F818-CB37-329C-DE36F1A7BFA7}"/>
              </a:ext>
            </a:extLst>
          </p:cNvPr>
          <p:cNvSpPr txBox="1"/>
          <p:nvPr/>
        </p:nvSpPr>
        <p:spPr>
          <a:xfrm rot="18712592">
            <a:off x="6722564" y="5036132"/>
            <a:ext cx="12618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200" dirty="0"/>
              <a:t>コントローラー</a:t>
            </a: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DD300987-8C66-D866-FD9B-7DE8F5A9242A}"/>
              </a:ext>
            </a:extLst>
          </p:cNvPr>
          <p:cNvSpPr/>
          <p:nvPr/>
        </p:nvSpPr>
        <p:spPr>
          <a:xfrm>
            <a:off x="5148155" y="2959563"/>
            <a:ext cx="560693" cy="2235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900" dirty="0"/>
              <a:t>Vendor</a:t>
            </a:r>
            <a:endParaRPr kumimoji="1" lang="ja-JP" altLang="en-US" sz="900" dirty="0"/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731D1CC2-2DD9-DD83-5AFE-6F5922CAD473}"/>
              </a:ext>
            </a:extLst>
          </p:cNvPr>
          <p:cNvSpPr/>
          <p:nvPr/>
        </p:nvSpPr>
        <p:spPr>
          <a:xfrm>
            <a:off x="4847496" y="3673383"/>
            <a:ext cx="1162012" cy="2235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900" dirty="0"/>
              <a:t>IVendorRepository</a:t>
            </a:r>
            <a:endParaRPr kumimoji="1" lang="ja-JP" altLang="en-US" sz="900" dirty="0"/>
          </a:p>
        </p:txBody>
      </p:sp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A5EBE216-8792-3469-315F-DDFD8F1C2193}"/>
              </a:ext>
            </a:extLst>
          </p:cNvPr>
          <p:cNvSpPr/>
          <p:nvPr/>
        </p:nvSpPr>
        <p:spPr>
          <a:xfrm>
            <a:off x="3721751" y="5420712"/>
            <a:ext cx="1128194" cy="21064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900" dirty="0"/>
              <a:t>VendorRepository</a:t>
            </a:r>
            <a:endParaRPr kumimoji="1" lang="ja-JP" altLang="en-US" sz="900" dirty="0"/>
          </a:p>
        </p:txBody>
      </p:sp>
      <p:cxnSp>
        <p:nvCxnSpPr>
          <p:cNvPr id="32" name="直線矢印コネクタ 31">
            <a:extLst>
              <a:ext uri="{FF2B5EF4-FFF2-40B4-BE49-F238E27FC236}">
                <a16:creationId xmlns:a16="http://schemas.microsoft.com/office/drawing/2014/main" id="{DCD3C585-B900-CC94-C843-D931DC59920A}"/>
              </a:ext>
            </a:extLst>
          </p:cNvPr>
          <p:cNvCxnSpPr>
            <a:cxnSpLocks/>
            <a:stCxn id="30" idx="0"/>
            <a:endCxn id="10" idx="2"/>
          </p:cNvCxnSpPr>
          <p:nvPr/>
        </p:nvCxnSpPr>
        <p:spPr>
          <a:xfrm flipV="1">
            <a:off x="5428502" y="3183083"/>
            <a:ext cx="0" cy="490300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直線矢印コネクタ 32">
            <a:extLst>
              <a:ext uri="{FF2B5EF4-FFF2-40B4-BE49-F238E27FC236}">
                <a16:creationId xmlns:a16="http://schemas.microsoft.com/office/drawing/2014/main" id="{F14900EF-3AF4-F268-B2C6-1188474FF171}"/>
              </a:ext>
            </a:extLst>
          </p:cNvPr>
          <p:cNvCxnSpPr>
            <a:cxnSpLocks/>
            <a:stCxn id="31" idx="0"/>
            <a:endCxn id="30" idx="2"/>
          </p:cNvCxnSpPr>
          <p:nvPr/>
        </p:nvCxnSpPr>
        <p:spPr>
          <a:xfrm flipV="1">
            <a:off x="4285848" y="3896903"/>
            <a:ext cx="1142654" cy="1523809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" name="直線矢印コネクタ 1">
            <a:extLst>
              <a:ext uri="{FF2B5EF4-FFF2-40B4-BE49-F238E27FC236}">
                <a16:creationId xmlns:a16="http://schemas.microsoft.com/office/drawing/2014/main" id="{1D9B2AD3-5955-0255-6EAD-C6325B89B686}"/>
              </a:ext>
            </a:extLst>
          </p:cNvPr>
          <p:cNvCxnSpPr>
            <a:cxnSpLocks/>
          </p:cNvCxnSpPr>
          <p:nvPr/>
        </p:nvCxnSpPr>
        <p:spPr>
          <a:xfrm flipH="1">
            <a:off x="9225581" y="324027"/>
            <a:ext cx="543434" cy="0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直線矢印コネクタ 5">
            <a:extLst>
              <a:ext uri="{FF2B5EF4-FFF2-40B4-BE49-F238E27FC236}">
                <a16:creationId xmlns:a16="http://schemas.microsoft.com/office/drawing/2014/main" id="{200752DB-385E-816E-74F6-C86975CAB38A}"/>
              </a:ext>
            </a:extLst>
          </p:cNvPr>
          <p:cNvCxnSpPr>
            <a:cxnSpLocks/>
          </p:cNvCxnSpPr>
          <p:nvPr/>
        </p:nvCxnSpPr>
        <p:spPr>
          <a:xfrm flipH="1">
            <a:off x="9225581" y="645752"/>
            <a:ext cx="543434" cy="0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02739AAC-0537-9316-337E-66D25B7948B5}"/>
              </a:ext>
            </a:extLst>
          </p:cNvPr>
          <p:cNvSpPr txBox="1"/>
          <p:nvPr/>
        </p:nvSpPr>
        <p:spPr>
          <a:xfrm>
            <a:off x="9775445" y="193014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100" dirty="0"/>
              <a:t>依存</a:t>
            </a: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679DD35F-C7FD-3B3D-2ED1-3DDDA4D98BEE}"/>
              </a:ext>
            </a:extLst>
          </p:cNvPr>
          <p:cNvSpPr txBox="1"/>
          <p:nvPr/>
        </p:nvSpPr>
        <p:spPr>
          <a:xfrm>
            <a:off x="9773544" y="509215"/>
            <a:ext cx="8899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100" dirty="0"/>
              <a:t>実現・継承</a:t>
            </a:r>
          </a:p>
        </p:txBody>
      </p:sp>
      <p:grpSp>
        <p:nvGrpSpPr>
          <p:cNvPr id="19" name="グループ化 18">
            <a:extLst>
              <a:ext uri="{FF2B5EF4-FFF2-40B4-BE49-F238E27FC236}">
                <a16:creationId xmlns:a16="http://schemas.microsoft.com/office/drawing/2014/main" id="{143D6D13-7976-0FB1-5B4A-24D43E2EE711}"/>
              </a:ext>
            </a:extLst>
          </p:cNvPr>
          <p:cNvGrpSpPr/>
          <p:nvPr/>
        </p:nvGrpSpPr>
        <p:grpSpPr>
          <a:xfrm>
            <a:off x="9240410" y="6141948"/>
            <a:ext cx="2494064" cy="388882"/>
            <a:chOff x="8200596" y="5696761"/>
            <a:chExt cx="2494064" cy="388882"/>
          </a:xfrm>
        </p:grpSpPr>
        <p:sp>
          <p:nvSpPr>
            <p:cNvPr id="20" name="正方形/長方形 19">
              <a:extLst>
                <a:ext uri="{FF2B5EF4-FFF2-40B4-BE49-F238E27FC236}">
                  <a16:creationId xmlns:a16="http://schemas.microsoft.com/office/drawing/2014/main" id="{7C1CF807-4DAF-6649-3246-B8D61EC89C99}"/>
                </a:ext>
              </a:extLst>
            </p:cNvPr>
            <p:cNvSpPr/>
            <p:nvPr/>
          </p:nvSpPr>
          <p:spPr>
            <a:xfrm>
              <a:off x="8200596" y="5696761"/>
              <a:ext cx="683953" cy="38888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tIns="0" bIns="0" rtlCol="0" anchor="t"/>
            <a:lstStyle/>
            <a:p>
              <a:pPr algn="ctr"/>
              <a:endParaRPr kumimoji="1" lang="ja-JP" altLang="en-US" sz="1100" dirty="0"/>
            </a:p>
          </p:txBody>
        </p:sp>
        <p:sp>
          <p:nvSpPr>
            <p:cNvPr id="21" name="テキスト ボックス 20">
              <a:extLst>
                <a:ext uri="{FF2B5EF4-FFF2-40B4-BE49-F238E27FC236}">
                  <a16:creationId xmlns:a16="http://schemas.microsoft.com/office/drawing/2014/main" id="{54AAF935-99E0-3F3E-CE77-DA03FA08B43F}"/>
                </a:ext>
              </a:extLst>
            </p:cNvPr>
            <p:cNvSpPr txBox="1"/>
            <p:nvPr/>
          </p:nvSpPr>
          <p:spPr>
            <a:xfrm>
              <a:off x="8884549" y="5751294"/>
              <a:ext cx="181011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200" dirty="0"/>
                <a:t>Frameworks</a:t>
              </a:r>
              <a:r>
                <a:rPr kumimoji="1" lang="ja-JP" altLang="en-US" sz="1200" dirty="0"/>
                <a:t> ＆ </a:t>
              </a:r>
              <a:r>
                <a:rPr kumimoji="1" lang="en-US" altLang="ja-JP" sz="1200" dirty="0"/>
                <a:t>Drivers</a:t>
              </a:r>
              <a:endParaRPr kumimoji="1" lang="ja-JP" altLang="en-US" sz="1200" dirty="0"/>
            </a:p>
          </p:txBody>
        </p:sp>
      </p:grpSp>
      <p:grpSp>
        <p:nvGrpSpPr>
          <p:cNvPr id="22" name="グループ化 21">
            <a:extLst>
              <a:ext uri="{FF2B5EF4-FFF2-40B4-BE49-F238E27FC236}">
                <a16:creationId xmlns:a16="http://schemas.microsoft.com/office/drawing/2014/main" id="{067AA25D-64B6-63BD-35ED-8D1D6CE8EAF4}"/>
              </a:ext>
            </a:extLst>
          </p:cNvPr>
          <p:cNvGrpSpPr/>
          <p:nvPr/>
        </p:nvGrpSpPr>
        <p:grpSpPr>
          <a:xfrm>
            <a:off x="9247209" y="5563513"/>
            <a:ext cx="2529330" cy="388882"/>
            <a:chOff x="8200596" y="5696761"/>
            <a:chExt cx="2529330" cy="388882"/>
          </a:xfrm>
        </p:grpSpPr>
        <p:sp>
          <p:nvSpPr>
            <p:cNvPr id="23" name="正方形/長方形 22">
              <a:extLst>
                <a:ext uri="{FF2B5EF4-FFF2-40B4-BE49-F238E27FC236}">
                  <a16:creationId xmlns:a16="http://schemas.microsoft.com/office/drawing/2014/main" id="{D7DBFDDF-7431-1A7E-0465-E34102A2FE87}"/>
                </a:ext>
              </a:extLst>
            </p:cNvPr>
            <p:cNvSpPr/>
            <p:nvPr/>
          </p:nvSpPr>
          <p:spPr>
            <a:xfrm>
              <a:off x="8200596" y="5696761"/>
              <a:ext cx="683953" cy="38888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tIns="0" bIns="0" rtlCol="0" anchor="t"/>
            <a:lstStyle/>
            <a:p>
              <a:pPr algn="ctr"/>
              <a:endParaRPr kumimoji="1" lang="ja-JP" altLang="en-US" sz="1100" dirty="0"/>
            </a:p>
          </p:txBody>
        </p:sp>
        <p:sp>
          <p:nvSpPr>
            <p:cNvPr id="24" name="テキスト ボックス 23">
              <a:extLst>
                <a:ext uri="{FF2B5EF4-FFF2-40B4-BE49-F238E27FC236}">
                  <a16:creationId xmlns:a16="http://schemas.microsoft.com/office/drawing/2014/main" id="{D2D227C2-0B8A-14CA-F946-3079B389AB10}"/>
                </a:ext>
              </a:extLst>
            </p:cNvPr>
            <p:cNvSpPr txBox="1"/>
            <p:nvPr/>
          </p:nvSpPr>
          <p:spPr>
            <a:xfrm>
              <a:off x="8884549" y="5752702"/>
              <a:ext cx="184537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200" dirty="0"/>
                <a:t>Infrastructure Adapters</a:t>
              </a:r>
              <a:endParaRPr kumimoji="1" lang="ja-JP" altLang="en-US" sz="1200" dirty="0"/>
            </a:p>
          </p:txBody>
        </p:sp>
      </p:grpSp>
      <p:grpSp>
        <p:nvGrpSpPr>
          <p:cNvPr id="25" name="グループ化 24">
            <a:extLst>
              <a:ext uri="{FF2B5EF4-FFF2-40B4-BE49-F238E27FC236}">
                <a16:creationId xmlns:a16="http://schemas.microsoft.com/office/drawing/2014/main" id="{9225EAFB-7951-5B55-40CC-F2AEF91B383E}"/>
              </a:ext>
            </a:extLst>
          </p:cNvPr>
          <p:cNvGrpSpPr/>
          <p:nvPr/>
        </p:nvGrpSpPr>
        <p:grpSpPr>
          <a:xfrm>
            <a:off x="9240410" y="4985078"/>
            <a:ext cx="2802227" cy="388882"/>
            <a:chOff x="8200596" y="5696761"/>
            <a:chExt cx="2802227" cy="388882"/>
          </a:xfrm>
        </p:grpSpPr>
        <p:sp>
          <p:nvSpPr>
            <p:cNvPr id="26" name="正方形/長方形 25">
              <a:extLst>
                <a:ext uri="{FF2B5EF4-FFF2-40B4-BE49-F238E27FC236}">
                  <a16:creationId xmlns:a16="http://schemas.microsoft.com/office/drawing/2014/main" id="{ACF72B8C-0B43-01C5-D62E-C5AB4E75796D}"/>
                </a:ext>
              </a:extLst>
            </p:cNvPr>
            <p:cNvSpPr/>
            <p:nvPr/>
          </p:nvSpPr>
          <p:spPr>
            <a:xfrm>
              <a:off x="8200596" y="5696761"/>
              <a:ext cx="683953" cy="38888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tIns="0" bIns="0" rtlCol="0" anchor="t"/>
            <a:lstStyle/>
            <a:p>
              <a:pPr algn="ctr"/>
              <a:endParaRPr kumimoji="1" lang="ja-JP" altLang="en-US" sz="1100" dirty="0"/>
            </a:p>
          </p:txBody>
        </p:sp>
        <p:sp>
          <p:nvSpPr>
            <p:cNvPr id="27" name="テキスト ボックス 26">
              <a:extLst>
                <a:ext uri="{FF2B5EF4-FFF2-40B4-BE49-F238E27FC236}">
                  <a16:creationId xmlns:a16="http://schemas.microsoft.com/office/drawing/2014/main" id="{C82123E2-72AF-C86F-8005-3E552BB63494}"/>
                </a:ext>
              </a:extLst>
            </p:cNvPr>
            <p:cNvSpPr txBox="1"/>
            <p:nvPr/>
          </p:nvSpPr>
          <p:spPr>
            <a:xfrm>
              <a:off x="8891348" y="5747815"/>
              <a:ext cx="211147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200" dirty="0"/>
                <a:t>Application Business Rules</a:t>
              </a:r>
              <a:endParaRPr kumimoji="1" lang="ja-JP" altLang="en-US" sz="1200" dirty="0"/>
            </a:p>
          </p:txBody>
        </p:sp>
      </p:grpSp>
      <p:grpSp>
        <p:nvGrpSpPr>
          <p:cNvPr id="28" name="グループ化 27">
            <a:extLst>
              <a:ext uri="{FF2B5EF4-FFF2-40B4-BE49-F238E27FC236}">
                <a16:creationId xmlns:a16="http://schemas.microsoft.com/office/drawing/2014/main" id="{94CBB834-F906-A1E0-3856-0F8FA6E60E15}"/>
              </a:ext>
            </a:extLst>
          </p:cNvPr>
          <p:cNvGrpSpPr/>
          <p:nvPr/>
        </p:nvGrpSpPr>
        <p:grpSpPr>
          <a:xfrm>
            <a:off x="9240410" y="4387093"/>
            <a:ext cx="2731308" cy="388882"/>
            <a:chOff x="8200596" y="5696761"/>
            <a:chExt cx="2731308" cy="388882"/>
          </a:xfrm>
        </p:grpSpPr>
        <p:sp>
          <p:nvSpPr>
            <p:cNvPr id="29" name="正方形/長方形 28">
              <a:extLst>
                <a:ext uri="{FF2B5EF4-FFF2-40B4-BE49-F238E27FC236}">
                  <a16:creationId xmlns:a16="http://schemas.microsoft.com/office/drawing/2014/main" id="{518D5DD0-4F6A-D850-9907-59B468801B16}"/>
                </a:ext>
              </a:extLst>
            </p:cNvPr>
            <p:cNvSpPr/>
            <p:nvPr/>
          </p:nvSpPr>
          <p:spPr>
            <a:xfrm>
              <a:off x="8200596" y="5696761"/>
              <a:ext cx="683953" cy="38888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tIns="0" bIns="0" rtlCol="0" anchor="t"/>
            <a:lstStyle/>
            <a:p>
              <a:pPr algn="ctr"/>
              <a:endParaRPr kumimoji="1" lang="ja-JP" altLang="en-US" sz="1100" dirty="0"/>
            </a:p>
          </p:txBody>
        </p:sp>
        <p:sp>
          <p:nvSpPr>
            <p:cNvPr id="34" name="テキスト ボックス 33">
              <a:extLst>
                <a:ext uri="{FF2B5EF4-FFF2-40B4-BE49-F238E27FC236}">
                  <a16:creationId xmlns:a16="http://schemas.microsoft.com/office/drawing/2014/main" id="{968EB53F-0F98-6A1D-DFD1-D4620DC8CA10}"/>
                </a:ext>
              </a:extLst>
            </p:cNvPr>
            <p:cNvSpPr txBox="1"/>
            <p:nvPr/>
          </p:nvSpPr>
          <p:spPr>
            <a:xfrm>
              <a:off x="8884549" y="5751073"/>
              <a:ext cx="204735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200" dirty="0"/>
                <a:t>Enterprise Business Rules</a:t>
              </a:r>
              <a:endParaRPr kumimoji="1" lang="ja-JP" altLang="en-US" sz="1200" dirty="0"/>
            </a:p>
          </p:txBody>
        </p:sp>
      </p:grpSp>
      <p:sp>
        <p:nvSpPr>
          <p:cNvPr id="35" name="正方形/長方形 34">
            <a:extLst>
              <a:ext uri="{FF2B5EF4-FFF2-40B4-BE49-F238E27FC236}">
                <a16:creationId xmlns:a16="http://schemas.microsoft.com/office/drawing/2014/main" id="{960ED00A-55A3-561B-0024-69CBFE31B2B7}"/>
              </a:ext>
            </a:extLst>
          </p:cNvPr>
          <p:cNvSpPr/>
          <p:nvPr/>
        </p:nvSpPr>
        <p:spPr>
          <a:xfrm>
            <a:off x="9569470" y="4387093"/>
            <a:ext cx="355827" cy="38888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bIns="0" rtlCol="0" anchor="t"/>
          <a:lstStyle/>
          <a:p>
            <a:pPr algn="ctr"/>
            <a:endParaRPr kumimoji="1" lang="ja-JP" altLang="en-US" sz="1100" dirty="0"/>
          </a:p>
        </p:txBody>
      </p:sp>
      <p:sp>
        <p:nvSpPr>
          <p:cNvPr id="65" name="楕円 64">
            <a:extLst>
              <a:ext uri="{FF2B5EF4-FFF2-40B4-BE49-F238E27FC236}">
                <a16:creationId xmlns:a16="http://schemas.microsoft.com/office/drawing/2014/main" id="{31D6DC95-3074-1EB3-BFBE-CB043A84ECBF}"/>
              </a:ext>
            </a:extLst>
          </p:cNvPr>
          <p:cNvSpPr/>
          <p:nvPr/>
        </p:nvSpPr>
        <p:spPr>
          <a:xfrm>
            <a:off x="52296" y="2802530"/>
            <a:ext cx="2042444" cy="1856277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bIns="0" rtlCol="0" anchor="t"/>
          <a:lstStyle/>
          <a:p>
            <a:pPr algn="ctr"/>
            <a:endParaRPr kumimoji="1" lang="ja-JP" altLang="en-US" sz="1100" dirty="0"/>
          </a:p>
        </p:txBody>
      </p:sp>
      <p:sp>
        <p:nvSpPr>
          <p:cNvPr id="36" name="正方形/長方形 35">
            <a:extLst>
              <a:ext uri="{FF2B5EF4-FFF2-40B4-BE49-F238E27FC236}">
                <a16:creationId xmlns:a16="http://schemas.microsoft.com/office/drawing/2014/main" id="{EC6ADEB5-38A0-B67C-A385-EFE0EF895275}"/>
              </a:ext>
            </a:extLst>
          </p:cNvPr>
          <p:cNvSpPr/>
          <p:nvPr/>
        </p:nvSpPr>
        <p:spPr>
          <a:xfrm>
            <a:off x="698555" y="3894778"/>
            <a:ext cx="749927" cy="2235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900" dirty="0"/>
              <a:t>IDatabase</a:t>
            </a:r>
            <a:endParaRPr kumimoji="1" lang="ja-JP" altLang="en-US" sz="900" dirty="0"/>
          </a:p>
        </p:txBody>
      </p:sp>
      <p:sp>
        <p:nvSpPr>
          <p:cNvPr id="37" name="正方形/長方形 36">
            <a:extLst>
              <a:ext uri="{FF2B5EF4-FFF2-40B4-BE49-F238E27FC236}">
                <a16:creationId xmlns:a16="http://schemas.microsoft.com/office/drawing/2014/main" id="{F06FFE8C-3DAE-F752-6627-2E199CBE3ACD}"/>
              </a:ext>
            </a:extLst>
          </p:cNvPr>
          <p:cNvSpPr/>
          <p:nvPr/>
        </p:nvSpPr>
        <p:spPr>
          <a:xfrm>
            <a:off x="650362" y="3450667"/>
            <a:ext cx="846312" cy="2235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900" dirty="0"/>
              <a:t>ITransaction</a:t>
            </a:r>
            <a:endParaRPr kumimoji="1" lang="ja-JP" altLang="en-US" sz="900" dirty="0"/>
          </a:p>
        </p:txBody>
      </p:sp>
      <p:cxnSp>
        <p:nvCxnSpPr>
          <p:cNvPr id="38" name="直線矢印コネクタ 37">
            <a:extLst>
              <a:ext uri="{FF2B5EF4-FFF2-40B4-BE49-F238E27FC236}">
                <a16:creationId xmlns:a16="http://schemas.microsoft.com/office/drawing/2014/main" id="{AA086907-41AB-3156-EB30-03A9A1AC4BDC}"/>
              </a:ext>
            </a:extLst>
          </p:cNvPr>
          <p:cNvCxnSpPr>
            <a:cxnSpLocks/>
            <a:stCxn id="36" idx="0"/>
            <a:endCxn id="37" idx="2"/>
          </p:cNvCxnSpPr>
          <p:nvPr/>
        </p:nvCxnSpPr>
        <p:spPr>
          <a:xfrm flipH="1" flipV="1">
            <a:off x="1073518" y="3674187"/>
            <a:ext cx="1" cy="220591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テキスト ボックス 66">
            <a:extLst>
              <a:ext uri="{FF2B5EF4-FFF2-40B4-BE49-F238E27FC236}">
                <a16:creationId xmlns:a16="http://schemas.microsoft.com/office/drawing/2014/main" id="{E519E1A0-06D2-EDAA-5D5A-4665B04DC462}"/>
              </a:ext>
            </a:extLst>
          </p:cNvPr>
          <p:cNvSpPr txBox="1"/>
          <p:nvPr/>
        </p:nvSpPr>
        <p:spPr>
          <a:xfrm>
            <a:off x="219204" y="2886491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200" dirty="0"/>
              <a:t>&lt;</a:t>
            </a:r>
            <a:r>
              <a:rPr kumimoji="1" lang="ja-JP" altLang="en-US" sz="1200" dirty="0"/>
              <a:t>サプライヤー</a:t>
            </a:r>
            <a:r>
              <a:rPr kumimoji="1" lang="en-US" altLang="ja-JP" sz="1200" dirty="0"/>
              <a:t>&gt;</a:t>
            </a:r>
          </a:p>
          <a:p>
            <a:pPr algn="ctr"/>
            <a:r>
              <a:rPr kumimoji="1" lang="ja-JP" altLang="en-US" sz="1200" dirty="0"/>
              <a:t>データベースドメイン</a:t>
            </a:r>
          </a:p>
        </p:txBody>
      </p:sp>
      <p:sp>
        <p:nvSpPr>
          <p:cNvPr id="73" name="正方形/長方形 72">
            <a:extLst>
              <a:ext uri="{FF2B5EF4-FFF2-40B4-BE49-F238E27FC236}">
                <a16:creationId xmlns:a16="http://schemas.microsoft.com/office/drawing/2014/main" id="{D8EB1549-B605-71AE-FA25-2EF2BD95F2F2}"/>
              </a:ext>
            </a:extLst>
          </p:cNvPr>
          <p:cNvSpPr/>
          <p:nvPr/>
        </p:nvSpPr>
        <p:spPr>
          <a:xfrm>
            <a:off x="698555" y="4320058"/>
            <a:ext cx="749927" cy="2235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900" dirty="0"/>
              <a:t>Database</a:t>
            </a:r>
            <a:endParaRPr kumimoji="1" lang="ja-JP" altLang="en-US" sz="900" dirty="0"/>
          </a:p>
        </p:txBody>
      </p:sp>
      <p:cxnSp>
        <p:nvCxnSpPr>
          <p:cNvPr id="74" name="直線矢印コネクタ 73">
            <a:extLst>
              <a:ext uri="{FF2B5EF4-FFF2-40B4-BE49-F238E27FC236}">
                <a16:creationId xmlns:a16="http://schemas.microsoft.com/office/drawing/2014/main" id="{D5630AAD-420D-ACB6-C9A9-66B0475BF628}"/>
              </a:ext>
            </a:extLst>
          </p:cNvPr>
          <p:cNvCxnSpPr>
            <a:cxnSpLocks/>
            <a:stCxn id="73" idx="0"/>
            <a:endCxn id="36" idx="2"/>
          </p:cNvCxnSpPr>
          <p:nvPr/>
        </p:nvCxnSpPr>
        <p:spPr>
          <a:xfrm flipV="1">
            <a:off x="1073519" y="4118298"/>
            <a:ext cx="0" cy="201760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正方形/長方形 77">
            <a:extLst>
              <a:ext uri="{FF2B5EF4-FFF2-40B4-BE49-F238E27FC236}">
                <a16:creationId xmlns:a16="http://schemas.microsoft.com/office/drawing/2014/main" id="{F683ACE6-4725-5A23-8DD5-764BE2EBFFD1}"/>
              </a:ext>
            </a:extLst>
          </p:cNvPr>
          <p:cNvSpPr/>
          <p:nvPr/>
        </p:nvSpPr>
        <p:spPr>
          <a:xfrm>
            <a:off x="2797899" y="4701643"/>
            <a:ext cx="1337612" cy="2235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900" dirty="0"/>
              <a:t>PurchasingDatabase</a:t>
            </a:r>
            <a:endParaRPr kumimoji="1" lang="ja-JP" altLang="en-US" sz="900" dirty="0"/>
          </a:p>
        </p:txBody>
      </p:sp>
      <p:cxnSp>
        <p:nvCxnSpPr>
          <p:cNvPr id="79" name="直線矢印コネクタ 78">
            <a:extLst>
              <a:ext uri="{FF2B5EF4-FFF2-40B4-BE49-F238E27FC236}">
                <a16:creationId xmlns:a16="http://schemas.microsoft.com/office/drawing/2014/main" id="{0E205EBF-496D-6022-BE74-BFE7355FC80E}"/>
              </a:ext>
            </a:extLst>
          </p:cNvPr>
          <p:cNvCxnSpPr>
            <a:cxnSpLocks/>
            <a:stCxn id="78" idx="1"/>
            <a:endCxn id="73" idx="3"/>
          </p:cNvCxnSpPr>
          <p:nvPr/>
        </p:nvCxnSpPr>
        <p:spPr>
          <a:xfrm flipH="1" flipV="1">
            <a:off x="1448482" y="4431818"/>
            <a:ext cx="1349417" cy="381585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直線矢印コネクタ 81">
            <a:extLst>
              <a:ext uri="{FF2B5EF4-FFF2-40B4-BE49-F238E27FC236}">
                <a16:creationId xmlns:a16="http://schemas.microsoft.com/office/drawing/2014/main" id="{623A894A-8520-F0F1-2021-CEE265DFDB50}"/>
              </a:ext>
            </a:extLst>
          </p:cNvPr>
          <p:cNvCxnSpPr>
            <a:cxnSpLocks/>
            <a:stCxn id="31" idx="0"/>
            <a:endCxn id="78" idx="2"/>
          </p:cNvCxnSpPr>
          <p:nvPr/>
        </p:nvCxnSpPr>
        <p:spPr>
          <a:xfrm flipH="1" flipV="1">
            <a:off x="3466705" y="4925163"/>
            <a:ext cx="819143" cy="495549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arrow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直線矢印コネクタ 84">
            <a:extLst>
              <a:ext uri="{FF2B5EF4-FFF2-40B4-BE49-F238E27FC236}">
                <a16:creationId xmlns:a16="http://schemas.microsoft.com/office/drawing/2014/main" id="{A11D15D1-FEF6-55C1-AF7F-686EFC1E1429}"/>
              </a:ext>
            </a:extLst>
          </p:cNvPr>
          <p:cNvCxnSpPr>
            <a:cxnSpLocks/>
          </p:cNvCxnSpPr>
          <p:nvPr/>
        </p:nvCxnSpPr>
        <p:spPr>
          <a:xfrm flipH="1">
            <a:off x="9225581" y="964712"/>
            <a:ext cx="533852" cy="0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arrow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8" name="テキスト ボックス 87">
            <a:extLst>
              <a:ext uri="{FF2B5EF4-FFF2-40B4-BE49-F238E27FC236}">
                <a16:creationId xmlns:a16="http://schemas.microsoft.com/office/drawing/2014/main" id="{2B1A7DE9-ADE4-EFE8-833E-D3A5C9AB5E12}"/>
              </a:ext>
            </a:extLst>
          </p:cNvPr>
          <p:cNvSpPr txBox="1"/>
          <p:nvPr/>
        </p:nvSpPr>
        <p:spPr>
          <a:xfrm>
            <a:off x="9775445" y="827940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100" dirty="0"/>
              <a:t>関連</a:t>
            </a:r>
          </a:p>
        </p:txBody>
      </p:sp>
    </p:spTree>
    <p:extLst>
      <p:ext uri="{BB962C8B-B14F-4D97-AF65-F5344CB8AC3E}">
        <p14:creationId xmlns:p14="http://schemas.microsoft.com/office/powerpoint/2010/main" val="268748865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69828864-C106-D724-28D5-8221CB68BD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051" y="0"/>
            <a:ext cx="100878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25203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B28F6393-D128-058A-CE82-27493D67EB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8757"/>
            <a:ext cx="12192000" cy="6340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2041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196223EB-D5B7-8735-B646-1BF7C79C92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476" y="0"/>
            <a:ext cx="118170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65101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楕円 10">
            <a:extLst>
              <a:ext uri="{FF2B5EF4-FFF2-40B4-BE49-F238E27FC236}">
                <a16:creationId xmlns:a16="http://schemas.microsoft.com/office/drawing/2014/main" id="{61F6DF7D-A748-EE48-3EDD-9DD5FF2C9BD6}"/>
              </a:ext>
            </a:extLst>
          </p:cNvPr>
          <p:cNvSpPr/>
          <p:nvPr/>
        </p:nvSpPr>
        <p:spPr>
          <a:xfrm>
            <a:off x="2188408" y="102870"/>
            <a:ext cx="6713220" cy="671322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bIns="0" rtlCol="0" anchor="t"/>
          <a:lstStyle/>
          <a:p>
            <a:pPr algn="ctr"/>
            <a:endParaRPr kumimoji="1" lang="ja-JP" altLang="en-US" sz="1100" dirty="0"/>
          </a:p>
        </p:txBody>
      </p:sp>
      <p:sp>
        <p:nvSpPr>
          <p:cNvPr id="5" name="楕円 4">
            <a:extLst>
              <a:ext uri="{FF2B5EF4-FFF2-40B4-BE49-F238E27FC236}">
                <a16:creationId xmlns:a16="http://schemas.microsoft.com/office/drawing/2014/main" id="{D8B52D55-1ACB-79D8-60DE-A16C4075EF0A}"/>
              </a:ext>
            </a:extLst>
          </p:cNvPr>
          <p:cNvSpPr/>
          <p:nvPr/>
        </p:nvSpPr>
        <p:spPr>
          <a:xfrm>
            <a:off x="2489083" y="428957"/>
            <a:ext cx="6061046" cy="6061046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bIns="0" rtlCol="0" anchor="t"/>
          <a:lstStyle/>
          <a:p>
            <a:pPr algn="ctr"/>
            <a:endParaRPr kumimoji="1" lang="ja-JP" altLang="en-US" sz="1100" dirty="0"/>
          </a:p>
        </p:txBody>
      </p:sp>
      <p:sp>
        <p:nvSpPr>
          <p:cNvPr id="59" name="楕円 58">
            <a:extLst>
              <a:ext uri="{FF2B5EF4-FFF2-40B4-BE49-F238E27FC236}">
                <a16:creationId xmlns:a16="http://schemas.microsoft.com/office/drawing/2014/main" id="{4B1A5908-B043-7189-0547-2A88C3D33D7C}"/>
              </a:ext>
            </a:extLst>
          </p:cNvPr>
          <p:cNvSpPr/>
          <p:nvPr/>
        </p:nvSpPr>
        <p:spPr>
          <a:xfrm>
            <a:off x="3605728" y="1520190"/>
            <a:ext cx="3878580" cy="387858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bIns="0" rtlCol="0" anchor="t"/>
          <a:lstStyle/>
          <a:p>
            <a:pPr algn="ctr"/>
            <a:endParaRPr kumimoji="1" lang="ja-JP" altLang="en-US" sz="1600" dirty="0"/>
          </a:p>
        </p:txBody>
      </p:sp>
      <p:sp>
        <p:nvSpPr>
          <p:cNvPr id="3" name="楕円 2">
            <a:extLst>
              <a:ext uri="{FF2B5EF4-FFF2-40B4-BE49-F238E27FC236}">
                <a16:creationId xmlns:a16="http://schemas.microsoft.com/office/drawing/2014/main" id="{FD5F7EEE-98CD-3F37-082F-E28F6540080E}"/>
              </a:ext>
            </a:extLst>
          </p:cNvPr>
          <p:cNvSpPr/>
          <p:nvPr/>
        </p:nvSpPr>
        <p:spPr>
          <a:xfrm>
            <a:off x="4188658" y="2103120"/>
            <a:ext cx="2712720" cy="271272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bIns="0" rtlCol="0" anchor="t"/>
          <a:lstStyle/>
          <a:p>
            <a:pPr algn="ctr"/>
            <a:endParaRPr kumimoji="1" lang="ja-JP" altLang="en-US" sz="1100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7BC21E71-31D6-3669-41F4-DA16D9DF5ADC}"/>
              </a:ext>
            </a:extLst>
          </p:cNvPr>
          <p:cNvSpPr txBox="1"/>
          <p:nvPr/>
        </p:nvSpPr>
        <p:spPr>
          <a:xfrm>
            <a:off x="4991020" y="2317193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200" dirty="0"/>
              <a:t>購買ドメイン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6335DE73-44DD-9E74-441B-19CAE7799FA4}"/>
              </a:ext>
            </a:extLst>
          </p:cNvPr>
          <p:cNvSpPr txBox="1"/>
          <p:nvPr/>
        </p:nvSpPr>
        <p:spPr>
          <a:xfrm>
            <a:off x="4991020" y="1707356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200" dirty="0"/>
              <a:t>ユースケース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4AA4408E-BAFB-5176-6604-E8A23E3A94FF}"/>
              </a:ext>
            </a:extLst>
          </p:cNvPr>
          <p:cNvSpPr txBox="1"/>
          <p:nvPr/>
        </p:nvSpPr>
        <p:spPr>
          <a:xfrm rot="2860399">
            <a:off x="2481656" y="5469640"/>
            <a:ext cx="1511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200" dirty="0"/>
              <a:t>DB</a:t>
            </a:r>
            <a:r>
              <a:rPr kumimoji="1" lang="ja-JP" altLang="en-US" sz="1200" dirty="0"/>
              <a:t>（</a:t>
            </a:r>
            <a:r>
              <a:rPr kumimoji="1" lang="en-US" altLang="ja-JP" sz="1200" dirty="0"/>
              <a:t>SQL</a:t>
            </a:r>
            <a:r>
              <a:rPr kumimoji="1" lang="ja-JP" altLang="en-US" sz="1200" dirty="0"/>
              <a:t> </a:t>
            </a:r>
            <a:r>
              <a:rPr kumimoji="1" lang="en-US" altLang="ja-JP" sz="1200" dirty="0"/>
              <a:t>Server</a:t>
            </a:r>
            <a:r>
              <a:rPr kumimoji="1" lang="ja-JP" altLang="en-US" sz="1200" dirty="0"/>
              <a:t>）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AC990C2C-0114-CB69-C9A5-F2BC15A6AE81}"/>
              </a:ext>
            </a:extLst>
          </p:cNvPr>
          <p:cNvSpPr txBox="1"/>
          <p:nvPr/>
        </p:nvSpPr>
        <p:spPr>
          <a:xfrm>
            <a:off x="5040402" y="103658"/>
            <a:ext cx="9877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200" dirty="0"/>
              <a:t>UI</a:t>
            </a:r>
            <a:r>
              <a:rPr kumimoji="1" lang="ja-JP" altLang="en-US" sz="1200" dirty="0"/>
              <a:t>（</a:t>
            </a:r>
            <a:r>
              <a:rPr kumimoji="1" lang="en-US" altLang="ja-JP" sz="1200" dirty="0"/>
              <a:t>WPF</a:t>
            </a:r>
            <a:r>
              <a:rPr kumimoji="1" lang="ja-JP" altLang="en-US" sz="1200" dirty="0"/>
              <a:t>）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986B2D26-80C0-618F-02ED-D175574E544B}"/>
              </a:ext>
            </a:extLst>
          </p:cNvPr>
          <p:cNvSpPr txBox="1"/>
          <p:nvPr/>
        </p:nvSpPr>
        <p:spPr>
          <a:xfrm rot="18838972">
            <a:off x="6956017" y="5366979"/>
            <a:ext cx="19511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200" dirty="0"/>
              <a:t>Web</a:t>
            </a:r>
            <a:r>
              <a:rPr kumimoji="1" lang="ja-JP" altLang="en-US" sz="1200" dirty="0"/>
              <a:t> </a:t>
            </a:r>
            <a:r>
              <a:rPr kumimoji="1" lang="en-US" altLang="ja-JP" sz="1200" dirty="0"/>
              <a:t>API</a:t>
            </a:r>
            <a:r>
              <a:rPr kumimoji="1" lang="ja-JP" altLang="en-US" sz="1200" dirty="0"/>
              <a:t>（</a:t>
            </a:r>
            <a:r>
              <a:rPr kumimoji="1" lang="en-US" altLang="ja-JP" sz="1200" dirty="0"/>
              <a:t>MagicOnion</a:t>
            </a:r>
            <a:r>
              <a:rPr kumimoji="1" lang="ja-JP" altLang="en-US" sz="1200" dirty="0"/>
              <a:t>）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0C04F549-0ADE-E55C-0C72-7EE893D59D2B}"/>
              </a:ext>
            </a:extLst>
          </p:cNvPr>
          <p:cNvSpPr txBox="1"/>
          <p:nvPr/>
        </p:nvSpPr>
        <p:spPr>
          <a:xfrm>
            <a:off x="4734776" y="493826"/>
            <a:ext cx="15696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200" dirty="0"/>
              <a:t>プレゼンテーション</a:t>
            </a: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FC5E25D1-F818-CB37-329C-DE36F1A7BFA7}"/>
              </a:ext>
            </a:extLst>
          </p:cNvPr>
          <p:cNvSpPr txBox="1"/>
          <p:nvPr/>
        </p:nvSpPr>
        <p:spPr>
          <a:xfrm rot="18712592">
            <a:off x="6722564" y="5036132"/>
            <a:ext cx="12618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200" dirty="0"/>
              <a:t>コントローラー</a:t>
            </a: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DD300987-8C66-D866-FD9B-7DE8F5A9242A}"/>
              </a:ext>
            </a:extLst>
          </p:cNvPr>
          <p:cNvSpPr/>
          <p:nvPr/>
        </p:nvSpPr>
        <p:spPr>
          <a:xfrm>
            <a:off x="5148155" y="2959563"/>
            <a:ext cx="560693" cy="2235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900" dirty="0"/>
              <a:t>Vendor</a:t>
            </a:r>
            <a:endParaRPr kumimoji="1" lang="ja-JP" altLang="en-US" sz="900" dirty="0"/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731D1CC2-2DD9-DD83-5AFE-6F5922CAD473}"/>
              </a:ext>
            </a:extLst>
          </p:cNvPr>
          <p:cNvSpPr/>
          <p:nvPr/>
        </p:nvSpPr>
        <p:spPr>
          <a:xfrm>
            <a:off x="4847496" y="3673383"/>
            <a:ext cx="1162012" cy="2235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900" dirty="0"/>
              <a:t>IVendorRepository</a:t>
            </a:r>
            <a:endParaRPr kumimoji="1" lang="ja-JP" altLang="en-US" sz="900" dirty="0"/>
          </a:p>
        </p:txBody>
      </p:sp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A5EBE216-8792-3469-315F-DDFD8F1C2193}"/>
              </a:ext>
            </a:extLst>
          </p:cNvPr>
          <p:cNvSpPr/>
          <p:nvPr/>
        </p:nvSpPr>
        <p:spPr>
          <a:xfrm>
            <a:off x="3721751" y="5420712"/>
            <a:ext cx="1128194" cy="21064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900" dirty="0"/>
              <a:t>VendorRepository</a:t>
            </a:r>
            <a:endParaRPr kumimoji="1" lang="ja-JP" altLang="en-US" sz="900" dirty="0"/>
          </a:p>
        </p:txBody>
      </p:sp>
      <p:cxnSp>
        <p:nvCxnSpPr>
          <p:cNvPr id="32" name="直線矢印コネクタ 31">
            <a:extLst>
              <a:ext uri="{FF2B5EF4-FFF2-40B4-BE49-F238E27FC236}">
                <a16:creationId xmlns:a16="http://schemas.microsoft.com/office/drawing/2014/main" id="{DCD3C585-B900-CC94-C843-D931DC59920A}"/>
              </a:ext>
            </a:extLst>
          </p:cNvPr>
          <p:cNvCxnSpPr>
            <a:cxnSpLocks/>
            <a:stCxn id="30" idx="0"/>
            <a:endCxn id="10" idx="2"/>
          </p:cNvCxnSpPr>
          <p:nvPr/>
        </p:nvCxnSpPr>
        <p:spPr>
          <a:xfrm flipV="1">
            <a:off x="5428502" y="3183083"/>
            <a:ext cx="0" cy="490300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直線矢印コネクタ 32">
            <a:extLst>
              <a:ext uri="{FF2B5EF4-FFF2-40B4-BE49-F238E27FC236}">
                <a16:creationId xmlns:a16="http://schemas.microsoft.com/office/drawing/2014/main" id="{F14900EF-3AF4-F268-B2C6-1188474FF171}"/>
              </a:ext>
            </a:extLst>
          </p:cNvPr>
          <p:cNvCxnSpPr>
            <a:cxnSpLocks/>
            <a:stCxn id="31" idx="0"/>
            <a:endCxn id="30" idx="2"/>
          </p:cNvCxnSpPr>
          <p:nvPr/>
        </p:nvCxnSpPr>
        <p:spPr>
          <a:xfrm flipV="1">
            <a:off x="4285848" y="3896903"/>
            <a:ext cx="1142654" cy="1523809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" name="直線矢印コネクタ 1">
            <a:extLst>
              <a:ext uri="{FF2B5EF4-FFF2-40B4-BE49-F238E27FC236}">
                <a16:creationId xmlns:a16="http://schemas.microsoft.com/office/drawing/2014/main" id="{1D9B2AD3-5955-0255-6EAD-C6325B89B686}"/>
              </a:ext>
            </a:extLst>
          </p:cNvPr>
          <p:cNvCxnSpPr>
            <a:cxnSpLocks/>
          </p:cNvCxnSpPr>
          <p:nvPr/>
        </p:nvCxnSpPr>
        <p:spPr>
          <a:xfrm flipH="1">
            <a:off x="9225581" y="324027"/>
            <a:ext cx="543434" cy="0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直線矢印コネクタ 5">
            <a:extLst>
              <a:ext uri="{FF2B5EF4-FFF2-40B4-BE49-F238E27FC236}">
                <a16:creationId xmlns:a16="http://schemas.microsoft.com/office/drawing/2014/main" id="{200752DB-385E-816E-74F6-C86975CAB38A}"/>
              </a:ext>
            </a:extLst>
          </p:cNvPr>
          <p:cNvCxnSpPr>
            <a:cxnSpLocks/>
          </p:cNvCxnSpPr>
          <p:nvPr/>
        </p:nvCxnSpPr>
        <p:spPr>
          <a:xfrm flipH="1">
            <a:off x="9225581" y="645752"/>
            <a:ext cx="543434" cy="0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02739AAC-0537-9316-337E-66D25B7948B5}"/>
              </a:ext>
            </a:extLst>
          </p:cNvPr>
          <p:cNvSpPr txBox="1"/>
          <p:nvPr/>
        </p:nvSpPr>
        <p:spPr>
          <a:xfrm>
            <a:off x="9775445" y="193014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100" dirty="0"/>
              <a:t>依存</a:t>
            </a: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679DD35F-C7FD-3B3D-2ED1-3DDDA4D98BEE}"/>
              </a:ext>
            </a:extLst>
          </p:cNvPr>
          <p:cNvSpPr txBox="1"/>
          <p:nvPr/>
        </p:nvSpPr>
        <p:spPr>
          <a:xfrm>
            <a:off x="9773544" y="509215"/>
            <a:ext cx="8899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100" dirty="0"/>
              <a:t>実現・継承</a:t>
            </a:r>
          </a:p>
        </p:txBody>
      </p:sp>
      <p:grpSp>
        <p:nvGrpSpPr>
          <p:cNvPr id="19" name="グループ化 18">
            <a:extLst>
              <a:ext uri="{FF2B5EF4-FFF2-40B4-BE49-F238E27FC236}">
                <a16:creationId xmlns:a16="http://schemas.microsoft.com/office/drawing/2014/main" id="{143D6D13-7976-0FB1-5B4A-24D43E2EE711}"/>
              </a:ext>
            </a:extLst>
          </p:cNvPr>
          <p:cNvGrpSpPr/>
          <p:nvPr/>
        </p:nvGrpSpPr>
        <p:grpSpPr>
          <a:xfrm>
            <a:off x="9240410" y="6141948"/>
            <a:ext cx="2494064" cy="388882"/>
            <a:chOff x="8200596" y="5696761"/>
            <a:chExt cx="2494064" cy="388882"/>
          </a:xfrm>
        </p:grpSpPr>
        <p:sp>
          <p:nvSpPr>
            <p:cNvPr id="20" name="正方形/長方形 19">
              <a:extLst>
                <a:ext uri="{FF2B5EF4-FFF2-40B4-BE49-F238E27FC236}">
                  <a16:creationId xmlns:a16="http://schemas.microsoft.com/office/drawing/2014/main" id="{7C1CF807-4DAF-6649-3246-B8D61EC89C99}"/>
                </a:ext>
              </a:extLst>
            </p:cNvPr>
            <p:cNvSpPr/>
            <p:nvPr/>
          </p:nvSpPr>
          <p:spPr>
            <a:xfrm>
              <a:off x="8200596" y="5696761"/>
              <a:ext cx="683953" cy="38888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tIns="0" bIns="0" rtlCol="0" anchor="t"/>
            <a:lstStyle/>
            <a:p>
              <a:pPr algn="ctr"/>
              <a:endParaRPr kumimoji="1" lang="ja-JP" altLang="en-US" sz="1100" dirty="0"/>
            </a:p>
          </p:txBody>
        </p:sp>
        <p:sp>
          <p:nvSpPr>
            <p:cNvPr id="21" name="テキスト ボックス 20">
              <a:extLst>
                <a:ext uri="{FF2B5EF4-FFF2-40B4-BE49-F238E27FC236}">
                  <a16:creationId xmlns:a16="http://schemas.microsoft.com/office/drawing/2014/main" id="{54AAF935-99E0-3F3E-CE77-DA03FA08B43F}"/>
                </a:ext>
              </a:extLst>
            </p:cNvPr>
            <p:cNvSpPr txBox="1"/>
            <p:nvPr/>
          </p:nvSpPr>
          <p:spPr>
            <a:xfrm>
              <a:off x="8884549" y="5751294"/>
              <a:ext cx="181011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200" dirty="0"/>
                <a:t>Frameworks</a:t>
              </a:r>
              <a:r>
                <a:rPr kumimoji="1" lang="ja-JP" altLang="en-US" sz="1200" dirty="0"/>
                <a:t> ＆ </a:t>
              </a:r>
              <a:r>
                <a:rPr kumimoji="1" lang="en-US" altLang="ja-JP" sz="1200" dirty="0"/>
                <a:t>Drivers</a:t>
              </a:r>
              <a:endParaRPr kumimoji="1" lang="ja-JP" altLang="en-US" sz="1200" dirty="0"/>
            </a:p>
          </p:txBody>
        </p:sp>
      </p:grpSp>
      <p:grpSp>
        <p:nvGrpSpPr>
          <p:cNvPr id="22" name="グループ化 21">
            <a:extLst>
              <a:ext uri="{FF2B5EF4-FFF2-40B4-BE49-F238E27FC236}">
                <a16:creationId xmlns:a16="http://schemas.microsoft.com/office/drawing/2014/main" id="{067AA25D-64B6-63BD-35ED-8D1D6CE8EAF4}"/>
              </a:ext>
            </a:extLst>
          </p:cNvPr>
          <p:cNvGrpSpPr/>
          <p:nvPr/>
        </p:nvGrpSpPr>
        <p:grpSpPr>
          <a:xfrm>
            <a:off x="9247209" y="5563513"/>
            <a:ext cx="2529330" cy="388882"/>
            <a:chOff x="8200596" y="5696761"/>
            <a:chExt cx="2529330" cy="388882"/>
          </a:xfrm>
        </p:grpSpPr>
        <p:sp>
          <p:nvSpPr>
            <p:cNvPr id="23" name="正方形/長方形 22">
              <a:extLst>
                <a:ext uri="{FF2B5EF4-FFF2-40B4-BE49-F238E27FC236}">
                  <a16:creationId xmlns:a16="http://schemas.microsoft.com/office/drawing/2014/main" id="{D7DBFDDF-7431-1A7E-0465-E34102A2FE87}"/>
                </a:ext>
              </a:extLst>
            </p:cNvPr>
            <p:cNvSpPr/>
            <p:nvPr/>
          </p:nvSpPr>
          <p:spPr>
            <a:xfrm>
              <a:off x="8200596" y="5696761"/>
              <a:ext cx="683953" cy="38888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tIns="0" bIns="0" rtlCol="0" anchor="t"/>
            <a:lstStyle/>
            <a:p>
              <a:pPr algn="ctr"/>
              <a:endParaRPr kumimoji="1" lang="ja-JP" altLang="en-US" sz="1100" dirty="0"/>
            </a:p>
          </p:txBody>
        </p:sp>
        <p:sp>
          <p:nvSpPr>
            <p:cNvPr id="24" name="テキスト ボックス 23">
              <a:extLst>
                <a:ext uri="{FF2B5EF4-FFF2-40B4-BE49-F238E27FC236}">
                  <a16:creationId xmlns:a16="http://schemas.microsoft.com/office/drawing/2014/main" id="{D2D227C2-0B8A-14CA-F946-3079B389AB10}"/>
                </a:ext>
              </a:extLst>
            </p:cNvPr>
            <p:cNvSpPr txBox="1"/>
            <p:nvPr/>
          </p:nvSpPr>
          <p:spPr>
            <a:xfrm>
              <a:off x="8884549" y="5752702"/>
              <a:ext cx="184537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200" dirty="0"/>
                <a:t>Infrastructure Adapters</a:t>
              </a:r>
              <a:endParaRPr kumimoji="1" lang="ja-JP" altLang="en-US" sz="1200" dirty="0"/>
            </a:p>
          </p:txBody>
        </p:sp>
      </p:grpSp>
      <p:grpSp>
        <p:nvGrpSpPr>
          <p:cNvPr id="25" name="グループ化 24">
            <a:extLst>
              <a:ext uri="{FF2B5EF4-FFF2-40B4-BE49-F238E27FC236}">
                <a16:creationId xmlns:a16="http://schemas.microsoft.com/office/drawing/2014/main" id="{9225EAFB-7951-5B55-40CC-F2AEF91B383E}"/>
              </a:ext>
            </a:extLst>
          </p:cNvPr>
          <p:cNvGrpSpPr/>
          <p:nvPr/>
        </p:nvGrpSpPr>
        <p:grpSpPr>
          <a:xfrm>
            <a:off x="9240410" y="4985078"/>
            <a:ext cx="2802227" cy="388882"/>
            <a:chOff x="8200596" y="5696761"/>
            <a:chExt cx="2802227" cy="388882"/>
          </a:xfrm>
        </p:grpSpPr>
        <p:sp>
          <p:nvSpPr>
            <p:cNvPr id="26" name="正方形/長方形 25">
              <a:extLst>
                <a:ext uri="{FF2B5EF4-FFF2-40B4-BE49-F238E27FC236}">
                  <a16:creationId xmlns:a16="http://schemas.microsoft.com/office/drawing/2014/main" id="{ACF72B8C-0B43-01C5-D62E-C5AB4E75796D}"/>
                </a:ext>
              </a:extLst>
            </p:cNvPr>
            <p:cNvSpPr/>
            <p:nvPr/>
          </p:nvSpPr>
          <p:spPr>
            <a:xfrm>
              <a:off x="8200596" y="5696761"/>
              <a:ext cx="683953" cy="38888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tIns="0" bIns="0" rtlCol="0" anchor="t"/>
            <a:lstStyle/>
            <a:p>
              <a:pPr algn="ctr"/>
              <a:endParaRPr kumimoji="1" lang="ja-JP" altLang="en-US" sz="1100" dirty="0"/>
            </a:p>
          </p:txBody>
        </p:sp>
        <p:sp>
          <p:nvSpPr>
            <p:cNvPr id="27" name="テキスト ボックス 26">
              <a:extLst>
                <a:ext uri="{FF2B5EF4-FFF2-40B4-BE49-F238E27FC236}">
                  <a16:creationId xmlns:a16="http://schemas.microsoft.com/office/drawing/2014/main" id="{C82123E2-72AF-C86F-8005-3E552BB63494}"/>
                </a:ext>
              </a:extLst>
            </p:cNvPr>
            <p:cNvSpPr txBox="1"/>
            <p:nvPr/>
          </p:nvSpPr>
          <p:spPr>
            <a:xfrm>
              <a:off x="8891348" y="5747815"/>
              <a:ext cx="211147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200" dirty="0"/>
                <a:t>Application Business Rules</a:t>
              </a:r>
              <a:endParaRPr kumimoji="1" lang="ja-JP" altLang="en-US" sz="1200" dirty="0"/>
            </a:p>
          </p:txBody>
        </p:sp>
      </p:grpSp>
      <p:grpSp>
        <p:nvGrpSpPr>
          <p:cNvPr id="28" name="グループ化 27">
            <a:extLst>
              <a:ext uri="{FF2B5EF4-FFF2-40B4-BE49-F238E27FC236}">
                <a16:creationId xmlns:a16="http://schemas.microsoft.com/office/drawing/2014/main" id="{94CBB834-F906-A1E0-3856-0F8FA6E60E15}"/>
              </a:ext>
            </a:extLst>
          </p:cNvPr>
          <p:cNvGrpSpPr/>
          <p:nvPr/>
        </p:nvGrpSpPr>
        <p:grpSpPr>
          <a:xfrm>
            <a:off x="9240410" y="4387093"/>
            <a:ext cx="2731308" cy="388882"/>
            <a:chOff x="8200596" y="5696761"/>
            <a:chExt cx="2731308" cy="388882"/>
          </a:xfrm>
        </p:grpSpPr>
        <p:sp>
          <p:nvSpPr>
            <p:cNvPr id="29" name="正方形/長方形 28">
              <a:extLst>
                <a:ext uri="{FF2B5EF4-FFF2-40B4-BE49-F238E27FC236}">
                  <a16:creationId xmlns:a16="http://schemas.microsoft.com/office/drawing/2014/main" id="{518D5DD0-4F6A-D850-9907-59B468801B16}"/>
                </a:ext>
              </a:extLst>
            </p:cNvPr>
            <p:cNvSpPr/>
            <p:nvPr/>
          </p:nvSpPr>
          <p:spPr>
            <a:xfrm>
              <a:off x="8200596" y="5696761"/>
              <a:ext cx="683953" cy="38888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tIns="0" bIns="0" rtlCol="0" anchor="t"/>
            <a:lstStyle/>
            <a:p>
              <a:pPr algn="ctr"/>
              <a:endParaRPr kumimoji="1" lang="ja-JP" altLang="en-US" sz="1100" dirty="0"/>
            </a:p>
          </p:txBody>
        </p:sp>
        <p:sp>
          <p:nvSpPr>
            <p:cNvPr id="34" name="テキスト ボックス 33">
              <a:extLst>
                <a:ext uri="{FF2B5EF4-FFF2-40B4-BE49-F238E27FC236}">
                  <a16:creationId xmlns:a16="http://schemas.microsoft.com/office/drawing/2014/main" id="{968EB53F-0F98-6A1D-DFD1-D4620DC8CA10}"/>
                </a:ext>
              </a:extLst>
            </p:cNvPr>
            <p:cNvSpPr txBox="1"/>
            <p:nvPr/>
          </p:nvSpPr>
          <p:spPr>
            <a:xfrm>
              <a:off x="8884549" y="5751073"/>
              <a:ext cx="204735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200" dirty="0"/>
                <a:t>Enterprise Business Rules</a:t>
              </a:r>
              <a:endParaRPr kumimoji="1" lang="ja-JP" altLang="en-US" sz="1200" dirty="0"/>
            </a:p>
          </p:txBody>
        </p:sp>
      </p:grpSp>
      <p:sp>
        <p:nvSpPr>
          <p:cNvPr id="35" name="正方形/長方形 34">
            <a:extLst>
              <a:ext uri="{FF2B5EF4-FFF2-40B4-BE49-F238E27FC236}">
                <a16:creationId xmlns:a16="http://schemas.microsoft.com/office/drawing/2014/main" id="{960ED00A-55A3-561B-0024-69CBFE31B2B7}"/>
              </a:ext>
            </a:extLst>
          </p:cNvPr>
          <p:cNvSpPr/>
          <p:nvPr/>
        </p:nvSpPr>
        <p:spPr>
          <a:xfrm>
            <a:off x="9569470" y="4387093"/>
            <a:ext cx="355827" cy="38888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bIns="0" rtlCol="0" anchor="t"/>
          <a:lstStyle/>
          <a:p>
            <a:pPr algn="ctr"/>
            <a:endParaRPr kumimoji="1" lang="ja-JP" altLang="en-US" sz="1100" dirty="0"/>
          </a:p>
        </p:txBody>
      </p:sp>
      <p:sp>
        <p:nvSpPr>
          <p:cNvPr id="65" name="楕円 64">
            <a:extLst>
              <a:ext uri="{FF2B5EF4-FFF2-40B4-BE49-F238E27FC236}">
                <a16:creationId xmlns:a16="http://schemas.microsoft.com/office/drawing/2014/main" id="{31D6DC95-3074-1EB3-BFBE-CB043A84ECBF}"/>
              </a:ext>
            </a:extLst>
          </p:cNvPr>
          <p:cNvSpPr/>
          <p:nvPr/>
        </p:nvSpPr>
        <p:spPr>
          <a:xfrm>
            <a:off x="52296" y="2802530"/>
            <a:ext cx="2042444" cy="1856277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bIns="0" rtlCol="0" anchor="t"/>
          <a:lstStyle/>
          <a:p>
            <a:pPr algn="ctr"/>
            <a:endParaRPr kumimoji="1" lang="ja-JP" altLang="en-US" sz="1100" dirty="0"/>
          </a:p>
        </p:txBody>
      </p:sp>
      <p:sp>
        <p:nvSpPr>
          <p:cNvPr id="36" name="正方形/長方形 35">
            <a:extLst>
              <a:ext uri="{FF2B5EF4-FFF2-40B4-BE49-F238E27FC236}">
                <a16:creationId xmlns:a16="http://schemas.microsoft.com/office/drawing/2014/main" id="{EC6ADEB5-38A0-B67C-A385-EFE0EF895275}"/>
              </a:ext>
            </a:extLst>
          </p:cNvPr>
          <p:cNvSpPr/>
          <p:nvPr/>
        </p:nvSpPr>
        <p:spPr>
          <a:xfrm>
            <a:off x="698555" y="3894778"/>
            <a:ext cx="749927" cy="2235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900" dirty="0"/>
              <a:t>IDatabase</a:t>
            </a:r>
            <a:endParaRPr kumimoji="1" lang="ja-JP" altLang="en-US" sz="900" dirty="0"/>
          </a:p>
        </p:txBody>
      </p:sp>
      <p:sp>
        <p:nvSpPr>
          <p:cNvPr id="37" name="正方形/長方形 36">
            <a:extLst>
              <a:ext uri="{FF2B5EF4-FFF2-40B4-BE49-F238E27FC236}">
                <a16:creationId xmlns:a16="http://schemas.microsoft.com/office/drawing/2014/main" id="{F06FFE8C-3DAE-F752-6627-2E199CBE3ACD}"/>
              </a:ext>
            </a:extLst>
          </p:cNvPr>
          <p:cNvSpPr/>
          <p:nvPr/>
        </p:nvSpPr>
        <p:spPr>
          <a:xfrm>
            <a:off x="650362" y="3450667"/>
            <a:ext cx="846312" cy="2235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900" dirty="0"/>
              <a:t>ITransaction</a:t>
            </a:r>
            <a:endParaRPr kumimoji="1" lang="ja-JP" altLang="en-US" sz="900" dirty="0"/>
          </a:p>
        </p:txBody>
      </p:sp>
      <p:cxnSp>
        <p:nvCxnSpPr>
          <p:cNvPr id="38" name="直線矢印コネクタ 37">
            <a:extLst>
              <a:ext uri="{FF2B5EF4-FFF2-40B4-BE49-F238E27FC236}">
                <a16:creationId xmlns:a16="http://schemas.microsoft.com/office/drawing/2014/main" id="{AA086907-41AB-3156-EB30-03A9A1AC4BDC}"/>
              </a:ext>
            </a:extLst>
          </p:cNvPr>
          <p:cNvCxnSpPr>
            <a:cxnSpLocks/>
            <a:stCxn id="36" idx="0"/>
            <a:endCxn id="37" idx="2"/>
          </p:cNvCxnSpPr>
          <p:nvPr/>
        </p:nvCxnSpPr>
        <p:spPr>
          <a:xfrm flipH="1" flipV="1">
            <a:off x="1073518" y="3674187"/>
            <a:ext cx="1" cy="220591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テキスト ボックス 66">
            <a:extLst>
              <a:ext uri="{FF2B5EF4-FFF2-40B4-BE49-F238E27FC236}">
                <a16:creationId xmlns:a16="http://schemas.microsoft.com/office/drawing/2014/main" id="{E519E1A0-06D2-EDAA-5D5A-4665B04DC462}"/>
              </a:ext>
            </a:extLst>
          </p:cNvPr>
          <p:cNvSpPr txBox="1"/>
          <p:nvPr/>
        </p:nvSpPr>
        <p:spPr>
          <a:xfrm>
            <a:off x="219204" y="2886491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200" dirty="0"/>
              <a:t>&lt;</a:t>
            </a:r>
            <a:r>
              <a:rPr kumimoji="1" lang="ja-JP" altLang="en-US" sz="1200" dirty="0"/>
              <a:t>サプライヤー</a:t>
            </a:r>
            <a:r>
              <a:rPr kumimoji="1" lang="en-US" altLang="ja-JP" sz="1200" dirty="0"/>
              <a:t>&gt;</a:t>
            </a:r>
          </a:p>
          <a:p>
            <a:pPr algn="ctr"/>
            <a:r>
              <a:rPr kumimoji="1" lang="ja-JP" altLang="en-US" sz="1200" dirty="0"/>
              <a:t>データベースドメイン</a:t>
            </a:r>
          </a:p>
        </p:txBody>
      </p:sp>
      <p:sp>
        <p:nvSpPr>
          <p:cNvPr id="73" name="正方形/長方形 72">
            <a:extLst>
              <a:ext uri="{FF2B5EF4-FFF2-40B4-BE49-F238E27FC236}">
                <a16:creationId xmlns:a16="http://schemas.microsoft.com/office/drawing/2014/main" id="{D8EB1549-B605-71AE-FA25-2EF2BD95F2F2}"/>
              </a:ext>
            </a:extLst>
          </p:cNvPr>
          <p:cNvSpPr/>
          <p:nvPr/>
        </p:nvSpPr>
        <p:spPr>
          <a:xfrm>
            <a:off x="698555" y="4320058"/>
            <a:ext cx="749927" cy="2235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900" dirty="0"/>
              <a:t>Database</a:t>
            </a:r>
            <a:endParaRPr kumimoji="1" lang="ja-JP" altLang="en-US" sz="900" dirty="0"/>
          </a:p>
        </p:txBody>
      </p:sp>
      <p:cxnSp>
        <p:nvCxnSpPr>
          <p:cNvPr id="74" name="直線矢印コネクタ 73">
            <a:extLst>
              <a:ext uri="{FF2B5EF4-FFF2-40B4-BE49-F238E27FC236}">
                <a16:creationId xmlns:a16="http://schemas.microsoft.com/office/drawing/2014/main" id="{D5630AAD-420D-ACB6-C9A9-66B0475BF628}"/>
              </a:ext>
            </a:extLst>
          </p:cNvPr>
          <p:cNvCxnSpPr>
            <a:cxnSpLocks/>
            <a:stCxn id="73" idx="0"/>
            <a:endCxn id="36" idx="2"/>
          </p:cNvCxnSpPr>
          <p:nvPr/>
        </p:nvCxnSpPr>
        <p:spPr>
          <a:xfrm flipV="1">
            <a:off x="1073519" y="4118298"/>
            <a:ext cx="0" cy="201760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正方形/長方形 77">
            <a:extLst>
              <a:ext uri="{FF2B5EF4-FFF2-40B4-BE49-F238E27FC236}">
                <a16:creationId xmlns:a16="http://schemas.microsoft.com/office/drawing/2014/main" id="{F683ACE6-4725-5A23-8DD5-764BE2EBFFD1}"/>
              </a:ext>
            </a:extLst>
          </p:cNvPr>
          <p:cNvSpPr/>
          <p:nvPr/>
        </p:nvSpPr>
        <p:spPr>
          <a:xfrm>
            <a:off x="2797899" y="4701643"/>
            <a:ext cx="1337612" cy="2235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900" dirty="0"/>
              <a:t>PurchasingDatabase</a:t>
            </a:r>
            <a:endParaRPr kumimoji="1" lang="ja-JP" altLang="en-US" sz="900" dirty="0"/>
          </a:p>
        </p:txBody>
      </p:sp>
      <p:cxnSp>
        <p:nvCxnSpPr>
          <p:cNvPr id="79" name="直線矢印コネクタ 78">
            <a:extLst>
              <a:ext uri="{FF2B5EF4-FFF2-40B4-BE49-F238E27FC236}">
                <a16:creationId xmlns:a16="http://schemas.microsoft.com/office/drawing/2014/main" id="{0E205EBF-496D-6022-BE74-BFE7355FC80E}"/>
              </a:ext>
            </a:extLst>
          </p:cNvPr>
          <p:cNvCxnSpPr>
            <a:cxnSpLocks/>
            <a:stCxn id="78" idx="1"/>
            <a:endCxn id="73" idx="3"/>
          </p:cNvCxnSpPr>
          <p:nvPr/>
        </p:nvCxnSpPr>
        <p:spPr>
          <a:xfrm flipH="1" flipV="1">
            <a:off x="1448482" y="4431818"/>
            <a:ext cx="1349417" cy="381585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直線矢印コネクタ 81">
            <a:extLst>
              <a:ext uri="{FF2B5EF4-FFF2-40B4-BE49-F238E27FC236}">
                <a16:creationId xmlns:a16="http://schemas.microsoft.com/office/drawing/2014/main" id="{623A894A-8520-F0F1-2021-CEE265DFDB50}"/>
              </a:ext>
            </a:extLst>
          </p:cNvPr>
          <p:cNvCxnSpPr>
            <a:cxnSpLocks/>
            <a:stCxn id="31" idx="0"/>
            <a:endCxn id="78" idx="2"/>
          </p:cNvCxnSpPr>
          <p:nvPr/>
        </p:nvCxnSpPr>
        <p:spPr>
          <a:xfrm flipH="1" flipV="1">
            <a:off x="3466705" y="4925163"/>
            <a:ext cx="819143" cy="495549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arrow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直線矢印コネクタ 84">
            <a:extLst>
              <a:ext uri="{FF2B5EF4-FFF2-40B4-BE49-F238E27FC236}">
                <a16:creationId xmlns:a16="http://schemas.microsoft.com/office/drawing/2014/main" id="{A11D15D1-FEF6-55C1-AF7F-686EFC1E1429}"/>
              </a:ext>
            </a:extLst>
          </p:cNvPr>
          <p:cNvCxnSpPr>
            <a:cxnSpLocks/>
          </p:cNvCxnSpPr>
          <p:nvPr/>
        </p:nvCxnSpPr>
        <p:spPr>
          <a:xfrm flipH="1">
            <a:off x="9225581" y="964712"/>
            <a:ext cx="533852" cy="0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arrow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8" name="テキスト ボックス 87">
            <a:extLst>
              <a:ext uri="{FF2B5EF4-FFF2-40B4-BE49-F238E27FC236}">
                <a16:creationId xmlns:a16="http://schemas.microsoft.com/office/drawing/2014/main" id="{2B1A7DE9-ADE4-EFE8-833E-D3A5C9AB5E12}"/>
              </a:ext>
            </a:extLst>
          </p:cNvPr>
          <p:cNvSpPr txBox="1"/>
          <p:nvPr/>
        </p:nvSpPr>
        <p:spPr>
          <a:xfrm>
            <a:off x="9775445" y="827940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100" dirty="0"/>
              <a:t>関連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FA9AB537-386E-C3C2-D259-CFA390C36FA8}"/>
              </a:ext>
            </a:extLst>
          </p:cNvPr>
          <p:cNvSpPr/>
          <p:nvPr/>
        </p:nvSpPr>
        <p:spPr>
          <a:xfrm>
            <a:off x="5227968" y="728725"/>
            <a:ext cx="751939" cy="28248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100" dirty="0"/>
              <a:t>App</a:t>
            </a:r>
            <a:endParaRPr kumimoji="1" lang="ja-JP" altLang="en-US" sz="1100" dirty="0"/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1AA2E4F8-E6AF-5E10-3330-4B1C498E52CE}"/>
              </a:ext>
            </a:extLst>
          </p:cNvPr>
          <p:cNvSpPr/>
          <p:nvPr/>
        </p:nvSpPr>
        <p:spPr>
          <a:xfrm>
            <a:off x="5244574" y="1183445"/>
            <a:ext cx="943805" cy="28248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100" dirty="0"/>
              <a:t>Window</a:t>
            </a:r>
            <a:endParaRPr kumimoji="1" lang="ja-JP" altLang="en-US" sz="1100" dirty="0"/>
          </a:p>
        </p:txBody>
      </p:sp>
      <p:sp>
        <p:nvSpPr>
          <p:cNvPr id="39" name="正方形/長方形 38">
            <a:extLst>
              <a:ext uri="{FF2B5EF4-FFF2-40B4-BE49-F238E27FC236}">
                <a16:creationId xmlns:a16="http://schemas.microsoft.com/office/drawing/2014/main" id="{2BE4B99B-417B-522B-6BA8-FB56E5FCD8C6}"/>
              </a:ext>
            </a:extLst>
          </p:cNvPr>
          <p:cNvSpPr/>
          <p:nvPr/>
        </p:nvSpPr>
        <p:spPr>
          <a:xfrm>
            <a:off x="3869829" y="994989"/>
            <a:ext cx="751939" cy="28248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100" dirty="0"/>
              <a:t>Program</a:t>
            </a:r>
            <a:endParaRPr kumimoji="1" lang="ja-JP" altLang="en-US" sz="1100" dirty="0"/>
          </a:p>
        </p:txBody>
      </p:sp>
      <p:cxnSp>
        <p:nvCxnSpPr>
          <p:cNvPr id="40" name="直線矢印コネクタ 39">
            <a:extLst>
              <a:ext uri="{FF2B5EF4-FFF2-40B4-BE49-F238E27FC236}">
                <a16:creationId xmlns:a16="http://schemas.microsoft.com/office/drawing/2014/main" id="{66B978F5-91CA-E0D6-C6FD-A58638735DCF}"/>
              </a:ext>
            </a:extLst>
          </p:cNvPr>
          <p:cNvCxnSpPr>
            <a:cxnSpLocks/>
            <a:stCxn id="39" idx="3"/>
            <a:endCxn id="4" idx="1"/>
          </p:cNvCxnSpPr>
          <p:nvPr/>
        </p:nvCxnSpPr>
        <p:spPr>
          <a:xfrm flipV="1">
            <a:off x="4621768" y="869968"/>
            <a:ext cx="606200" cy="266264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直線矢印コネクタ 40">
            <a:extLst>
              <a:ext uri="{FF2B5EF4-FFF2-40B4-BE49-F238E27FC236}">
                <a16:creationId xmlns:a16="http://schemas.microsoft.com/office/drawing/2014/main" id="{81F5F563-D2E5-9F4C-2702-135F5AA2B15C}"/>
              </a:ext>
            </a:extLst>
          </p:cNvPr>
          <p:cNvCxnSpPr>
            <a:cxnSpLocks/>
            <a:stCxn id="39" idx="3"/>
            <a:endCxn id="15" idx="1"/>
          </p:cNvCxnSpPr>
          <p:nvPr/>
        </p:nvCxnSpPr>
        <p:spPr>
          <a:xfrm>
            <a:off x="4621768" y="1136232"/>
            <a:ext cx="622806" cy="188456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直線矢印コネクタ 41">
            <a:extLst>
              <a:ext uri="{FF2B5EF4-FFF2-40B4-BE49-F238E27FC236}">
                <a16:creationId xmlns:a16="http://schemas.microsoft.com/office/drawing/2014/main" id="{A724B325-9056-F87B-2C5A-7B8BEB01B4F7}"/>
              </a:ext>
            </a:extLst>
          </p:cNvPr>
          <p:cNvCxnSpPr>
            <a:cxnSpLocks/>
            <a:stCxn id="39" idx="2"/>
          </p:cNvCxnSpPr>
          <p:nvPr/>
        </p:nvCxnSpPr>
        <p:spPr>
          <a:xfrm>
            <a:off x="4245799" y="1277474"/>
            <a:ext cx="1098476" cy="2293167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直線矢印コネクタ 44">
            <a:extLst>
              <a:ext uri="{FF2B5EF4-FFF2-40B4-BE49-F238E27FC236}">
                <a16:creationId xmlns:a16="http://schemas.microsoft.com/office/drawing/2014/main" id="{080D09DD-5FAC-B3DF-63C8-D888B9D42DDA}"/>
              </a:ext>
            </a:extLst>
          </p:cNvPr>
          <p:cNvCxnSpPr>
            <a:cxnSpLocks/>
            <a:stCxn id="39" idx="2"/>
            <a:endCxn id="31" idx="0"/>
          </p:cNvCxnSpPr>
          <p:nvPr/>
        </p:nvCxnSpPr>
        <p:spPr>
          <a:xfrm>
            <a:off x="4245799" y="1277474"/>
            <a:ext cx="40049" cy="4143238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直線矢印コネクタ 47">
            <a:extLst>
              <a:ext uri="{FF2B5EF4-FFF2-40B4-BE49-F238E27FC236}">
                <a16:creationId xmlns:a16="http://schemas.microsoft.com/office/drawing/2014/main" id="{6B036B7B-4521-06ED-BF7A-199EA0A0D1CF}"/>
              </a:ext>
            </a:extLst>
          </p:cNvPr>
          <p:cNvCxnSpPr>
            <a:cxnSpLocks/>
            <a:stCxn id="39" idx="2"/>
            <a:endCxn id="78" idx="0"/>
          </p:cNvCxnSpPr>
          <p:nvPr/>
        </p:nvCxnSpPr>
        <p:spPr>
          <a:xfrm flipH="1">
            <a:off x="3466705" y="1277474"/>
            <a:ext cx="779094" cy="3424169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284308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図 16">
            <a:extLst>
              <a:ext uri="{FF2B5EF4-FFF2-40B4-BE49-F238E27FC236}">
                <a16:creationId xmlns:a16="http://schemas.microsoft.com/office/drawing/2014/main" id="{8845AA48-31C6-C857-8DBE-43CFB2F74F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364" y="0"/>
            <a:ext cx="102592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51445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>
            <a:extLst>
              <a:ext uri="{FF2B5EF4-FFF2-40B4-BE49-F238E27FC236}">
                <a16:creationId xmlns:a16="http://schemas.microsoft.com/office/drawing/2014/main" id="{F18982B4-444E-6826-F8A9-3910C4044D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7455"/>
            <a:ext cx="12192000" cy="5943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77200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楕円 10">
            <a:extLst>
              <a:ext uri="{FF2B5EF4-FFF2-40B4-BE49-F238E27FC236}">
                <a16:creationId xmlns:a16="http://schemas.microsoft.com/office/drawing/2014/main" id="{61F6DF7D-A748-EE48-3EDD-9DD5FF2C9BD6}"/>
              </a:ext>
            </a:extLst>
          </p:cNvPr>
          <p:cNvSpPr/>
          <p:nvPr/>
        </p:nvSpPr>
        <p:spPr>
          <a:xfrm>
            <a:off x="2188408" y="102870"/>
            <a:ext cx="6713220" cy="671322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bIns="0" rtlCol="0" anchor="t"/>
          <a:lstStyle/>
          <a:p>
            <a:pPr algn="ctr"/>
            <a:endParaRPr kumimoji="1" lang="ja-JP" altLang="en-US" sz="1100" dirty="0"/>
          </a:p>
        </p:txBody>
      </p:sp>
      <p:sp>
        <p:nvSpPr>
          <p:cNvPr id="5" name="楕円 4">
            <a:extLst>
              <a:ext uri="{FF2B5EF4-FFF2-40B4-BE49-F238E27FC236}">
                <a16:creationId xmlns:a16="http://schemas.microsoft.com/office/drawing/2014/main" id="{D8B52D55-1ACB-79D8-60DE-A16C4075EF0A}"/>
              </a:ext>
            </a:extLst>
          </p:cNvPr>
          <p:cNvSpPr/>
          <p:nvPr/>
        </p:nvSpPr>
        <p:spPr>
          <a:xfrm>
            <a:off x="2489083" y="428957"/>
            <a:ext cx="6061046" cy="6061046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bIns="0" rtlCol="0" anchor="t"/>
          <a:lstStyle/>
          <a:p>
            <a:pPr algn="ctr"/>
            <a:endParaRPr kumimoji="1" lang="ja-JP" altLang="en-US" sz="1100" dirty="0"/>
          </a:p>
        </p:txBody>
      </p:sp>
      <p:sp>
        <p:nvSpPr>
          <p:cNvPr id="59" name="楕円 58">
            <a:extLst>
              <a:ext uri="{FF2B5EF4-FFF2-40B4-BE49-F238E27FC236}">
                <a16:creationId xmlns:a16="http://schemas.microsoft.com/office/drawing/2014/main" id="{4B1A5908-B043-7189-0547-2A88C3D33D7C}"/>
              </a:ext>
            </a:extLst>
          </p:cNvPr>
          <p:cNvSpPr/>
          <p:nvPr/>
        </p:nvSpPr>
        <p:spPr>
          <a:xfrm>
            <a:off x="3605728" y="1520190"/>
            <a:ext cx="3878580" cy="387858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bIns="0" rtlCol="0" anchor="t"/>
          <a:lstStyle/>
          <a:p>
            <a:pPr algn="ctr"/>
            <a:endParaRPr kumimoji="1" lang="ja-JP" altLang="en-US" sz="1600" dirty="0"/>
          </a:p>
        </p:txBody>
      </p:sp>
      <p:sp>
        <p:nvSpPr>
          <p:cNvPr id="3" name="楕円 2">
            <a:extLst>
              <a:ext uri="{FF2B5EF4-FFF2-40B4-BE49-F238E27FC236}">
                <a16:creationId xmlns:a16="http://schemas.microsoft.com/office/drawing/2014/main" id="{FD5F7EEE-98CD-3F37-082F-E28F6540080E}"/>
              </a:ext>
            </a:extLst>
          </p:cNvPr>
          <p:cNvSpPr/>
          <p:nvPr/>
        </p:nvSpPr>
        <p:spPr>
          <a:xfrm>
            <a:off x="4188658" y="2103120"/>
            <a:ext cx="2712720" cy="271272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bIns="0" rtlCol="0" anchor="t"/>
          <a:lstStyle/>
          <a:p>
            <a:pPr algn="ctr"/>
            <a:endParaRPr kumimoji="1" lang="ja-JP" altLang="en-US" sz="1100" dirty="0"/>
          </a:p>
        </p:txBody>
      </p:sp>
      <p:sp>
        <p:nvSpPr>
          <p:cNvPr id="52" name="楕円 51">
            <a:extLst>
              <a:ext uri="{FF2B5EF4-FFF2-40B4-BE49-F238E27FC236}">
                <a16:creationId xmlns:a16="http://schemas.microsoft.com/office/drawing/2014/main" id="{FFE21E94-485A-C504-A486-1BA75B83CD04}"/>
              </a:ext>
            </a:extLst>
          </p:cNvPr>
          <p:cNvSpPr/>
          <p:nvPr/>
        </p:nvSpPr>
        <p:spPr>
          <a:xfrm>
            <a:off x="4880734" y="2803519"/>
            <a:ext cx="1277743" cy="1250962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bIns="0" rtlCol="0" anchor="t"/>
          <a:lstStyle/>
          <a:p>
            <a:pPr algn="ctr"/>
            <a:endParaRPr kumimoji="1" lang="ja-JP" altLang="en-US" sz="1600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7BC21E71-31D6-3669-41F4-DA16D9DF5ADC}"/>
              </a:ext>
            </a:extLst>
          </p:cNvPr>
          <p:cNvSpPr txBox="1"/>
          <p:nvPr/>
        </p:nvSpPr>
        <p:spPr>
          <a:xfrm>
            <a:off x="4991020" y="2317193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200" dirty="0"/>
              <a:t>購買ドメイン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6335DE73-44DD-9E74-441B-19CAE7799FA4}"/>
              </a:ext>
            </a:extLst>
          </p:cNvPr>
          <p:cNvSpPr txBox="1"/>
          <p:nvPr/>
        </p:nvSpPr>
        <p:spPr>
          <a:xfrm>
            <a:off x="4991020" y="1707356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200" dirty="0"/>
              <a:t>ユースケース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4AA4408E-BAFB-5176-6604-E8A23E3A94FF}"/>
              </a:ext>
            </a:extLst>
          </p:cNvPr>
          <p:cNvSpPr txBox="1"/>
          <p:nvPr/>
        </p:nvSpPr>
        <p:spPr>
          <a:xfrm rot="2860399">
            <a:off x="2481656" y="5469640"/>
            <a:ext cx="1511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200" dirty="0"/>
              <a:t>DB</a:t>
            </a:r>
            <a:r>
              <a:rPr kumimoji="1" lang="ja-JP" altLang="en-US" sz="1200" dirty="0"/>
              <a:t>（</a:t>
            </a:r>
            <a:r>
              <a:rPr kumimoji="1" lang="en-US" altLang="ja-JP" sz="1200" dirty="0"/>
              <a:t>SQL</a:t>
            </a:r>
            <a:r>
              <a:rPr kumimoji="1" lang="ja-JP" altLang="en-US" sz="1200" dirty="0"/>
              <a:t> </a:t>
            </a:r>
            <a:r>
              <a:rPr kumimoji="1" lang="en-US" altLang="ja-JP" sz="1200" dirty="0"/>
              <a:t>Server</a:t>
            </a:r>
            <a:r>
              <a:rPr kumimoji="1" lang="ja-JP" altLang="en-US" sz="1200" dirty="0"/>
              <a:t>）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AC990C2C-0114-CB69-C9A5-F2BC15A6AE81}"/>
              </a:ext>
            </a:extLst>
          </p:cNvPr>
          <p:cNvSpPr txBox="1"/>
          <p:nvPr/>
        </p:nvSpPr>
        <p:spPr>
          <a:xfrm>
            <a:off x="5040402" y="103658"/>
            <a:ext cx="9877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200" dirty="0"/>
              <a:t>UI</a:t>
            </a:r>
            <a:r>
              <a:rPr kumimoji="1" lang="ja-JP" altLang="en-US" sz="1200" dirty="0"/>
              <a:t>（</a:t>
            </a:r>
            <a:r>
              <a:rPr kumimoji="1" lang="en-US" altLang="ja-JP" sz="1200" dirty="0"/>
              <a:t>WPF</a:t>
            </a:r>
            <a:r>
              <a:rPr kumimoji="1" lang="ja-JP" altLang="en-US" sz="1200" dirty="0"/>
              <a:t>）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986B2D26-80C0-618F-02ED-D175574E544B}"/>
              </a:ext>
            </a:extLst>
          </p:cNvPr>
          <p:cNvSpPr txBox="1"/>
          <p:nvPr/>
        </p:nvSpPr>
        <p:spPr>
          <a:xfrm rot="18838972">
            <a:off x="6956017" y="5366979"/>
            <a:ext cx="19511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200" dirty="0"/>
              <a:t>Web</a:t>
            </a:r>
            <a:r>
              <a:rPr kumimoji="1" lang="ja-JP" altLang="en-US" sz="1200" dirty="0"/>
              <a:t> </a:t>
            </a:r>
            <a:r>
              <a:rPr kumimoji="1" lang="en-US" altLang="ja-JP" sz="1200" dirty="0"/>
              <a:t>API</a:t>
            </a:r>
            <a:r>
              <a:rPr kumimoji="1" lang="ja-JP" altLang="en-US" sz="1200" dirty="0"/>
              <a:t>（</a:t>
            </a:r>
            <a:r>
              <a:rPr kumimoji="1" lang="en-US" altLang="ja-JP" sz="1200" dirty="0"/>
              <a:t>MagicOnion</a:t>
            </a:r>
            <a:r>
              <a:rPr kumimoji="1" lang="ja-JP" altLang="en-US" sz="1200" dirty="0"/>
              <a:t>）</a:t>
            </a: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DD300987-8C66-D866-FD9B-7DE8F5A9242A}"/>
              </a:ext>
            </a:extLst>
          </p:cNvPr>
          <p:cNvSpPr/>
          <p:nvPr/>
        </p:nvSpPr>
        <p:spPr>
          <a:xfrm>
            <a:off x="4420170" y="3841337"/>
            <a:ext cx="522515" cy="20387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dirty="0"/>
              <a:t>Vendor</a:t>
            </a:r>
            <a:endParaRPr kumimoji="1" lang="ja-JP" altLang="en-US" sz="800" dirty="0"/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731D1CC2-2DD9-DD83-5AFE-6F5922CAD473}"/>
              </a:ext>
            </a:extLst>
          </p:cNvPr>
          <p:cNvSpPr/>
          <p:nvPr/>
        </p:nvSpPr>
        <p:spPr>
          <a:xfrm>
            <a:off x="5238293" y="4285153"/>
            <a:ext cx="1082889" cy="20387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dirty="0"/>
              <a:t>IVendorRepository</a:t>
            </a:r>
            <a:endParaRPr kumimoji="1" lang="ja-JP" altLang="en-US" sz="800" dirty="0"/>
          </a:p>
        </p:txBody>
      </p:sp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A5EBE216-8792-3469-315F-DDFD8F1C2193}"/>
              </a:ext>
            </a:extLst>
          </p:cNvPr>
          <p:cNvSpPr/>
          <p:nvPr/>
        </p:nvSpPr>
        <p:spPr>
          <a:xfrm>
            <a:off x="3759340" y="5450699"/>
            <a:ext cx="1051374" cy="1921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dirty="0"/>
              <a:t>VendorRepository</a:t>
            </a:r>
            <a:endParaRPr kumimoji="1" lang="ja-JP" altLang="en-US" sz="800" dirty="0"/>
          </a:p>
        </p:txBody>
      </p:sp>
      <p:cxnSp>
        <p:nvCxnSpPr>
          <p:cNvPr id="32" name="直線矢印コネクタ 31">
            <a:extLst>
              <a:ext uri="{FF2B5EF4-FFF2-40B4-BE49-F238E27FC236}">
                <a16:creationId xmlns:a16="http://schemas.microsoft.com/office/drawing/2014/main" id="{DCD3C585-B900-CC94-C843-D931DC59920A}"/>
              </a:ext>
            </a:extLst>
          </p:cNvPr>
          <p:cNvCxnSpPr>
            <a:cxnSpLocks/>
            <a:stCxn id="30" idx="1"/>
            <a:endCxn id="10" idx="2"/>
          </p:cNvCxnSpPr>
          <p:nvPr/>
        </p:nvCxnSpPr>
        <p:spPr>
          <a:xfrm flipH="1" flipV="1">
            <a:off x="4681428" y="4045216"/>
            <a:ext cx="556865" cy="341877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直線矢印コネクタ 32">
            <a:extLst>
              <a:ext uri="{FF2B5EF4-FFF2-40B4-BE49-F238E27FC236}">
                <a16:creationId xmlns:a16="http://schemas.microsoft.com/office/drawing/2014/main" id="{F14900EF-3AF4-F268-B2C6-1188474FF171}"/>
              </a:ext>
            </a:extLst>
          </p:cNvPr>
          <p:cNvCxnSpPr>
            <a:cxnSpLocks/>
            <a:stCxn id="31" idx="0"/>
            <a:endCxn id="30" idx="2"/>
          </p:cNvCxnSpPr>
          <p:nvPr/>
        </p:nvCxnSpPr>
        <p:spPr>
          <a:xfrm flipV="1">
            <a:off x="4285027" y="4489032"/>
            <a:ext cx="1494711" cy="961667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" name="直線矢印コネクタ 1">
            <a:extLst>
              <a:ext uri="{FF2B5EF4-FFF2-40B4-BE49-F238E27FC236}">
                <a16:creationId xmlns:a16="http://schemas.microsoft.com/office/drawing/2014/main" id="{1D9B2AD3-5955-0255-6EAD-C6325B89B686}"/>
              </a:ext>
            </a:extLst>
          </p:cNvPr>
          <p:cNvCxnSpPr>
            <a:cxnSpLocks/>
          </p:cNvCxnSpPr>
          <p:nvPr/>
        </p:nvCxnSpPr>
        <p:spPr>
          <a:xfrm flipH="1">
            <a:off x="9225581" y="324027"/>
            <a:ext cx="543434" cy="0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直線矢印コネクタ 5">
            <a:extLst>
              <a:ext uri="{FF2B5EF4-FFF2-40B4-BE49-F238E27FC236}">
                <a16:creationId xmlns:a16="http://schemas.microsoft.com/office/drawing/2014/main" id="{200752DB-385E-816E-74F6-C86975CAB38A}"/>
              </a:ext>
            </a:extLst>
          </p:cNvPr>
          <p:cNvCxnSpPr>
            <a:cxnSpLocks/>
          </p:cNvCxnSpPr>
          <p:nvPr/>
        </p:nvCxnSpPr>
        <p:spPr>
          <a:xfrm flipH="1">
            <a:off x="9225581" y="645752"/>
            <a:ext cx="543434" cy="0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02739AAC-0537-9316-337E-66D25B7948B5}"/>
              </a:ext>
            </a:extLst>
          </p:cNvPr>
          <p:cNvSpPr txBox="1"/>
          <p:nvPr/>
        </p:nvSpPr>
        <p:spPr>
          <a:xfrm>
            <a:off x="9775445" y="193014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100" dirty="0"/>
              <a:t>依存</a:t>
            </a: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679DD35F-C7FD-3B3D-2ED1-3DDDA4D98BEE}"/>
              </a:ext>
            </a:extLst>
          </p:cNvPr>
          <p:cNvSpPr txBox="1"/>
          <p:nvPr/>
        </p:nvSpPr>
        <p:spPr>
          <a:xfrm>
            <a:off x="9773544" y="509215"/>
            <a:ext cx="8899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100" dirty="0"/>
              <a:t>実現・継承</a:t>
            </a:r>
          </a:p>
        </p:txBody>
      </p:sp>
      <p:grpSp>
        <p:nvGrpSpPr>
          <p:cNvPr id="19" name="グループ化 18">
            <a:extLst>
              <a:ext uri="{FF2B5EF4-FFF2-40B4-BE49-F238E27FC236}">
                <a16:creationId xmlns:a16="http://schemas.microsoft.com/office/drawing/2014/main" id="{143D6D13-7976-0FB1-5B4A-24D43E2EE711}"/>
              </a:ext>
            </a:extLst>
          </p:cNvPr>
          <p:cNvGrpSpPr/>
          <p:nvPr/>
        </p:nvGrpSpPr>
        <p:grpSpPr>
          <a:xfrm>
            <a:off x="9240410" y="6141948"/>
            <a:ext cx="2494064" cy="388882"/>
            <a:chOff x="8200596" y="5696761"/>
            <a:chExt cx="2494064" cy="388882"/>
          </a:xfrm>
        </p:grpSpPr>
        <p:sp>
          <p:nvSpPr>
            <p:cNvPr id="20" name="正方形/長方形 19">
              <a:extLst>
                <a:ext uri="{FF2B5EF4-FFF2-40B4-BE49-F238E27FC236}">
                  <a16:creationId xmlns:a16="http://schemas.microsoft.com/office/drawing/2014/main" id="{7C1CF807-4DAF-6649-3246-B8D61EC89C99}"/>
                </a:ext>
              </a:extLst>
            </p:cNvPr>
            <p:cNvSpPr/>
            <p:nvPr/>
          </p:nvSpPr>
          <p:spPr>
            <a:xfrm>
              <a:off x="8200596" y="5696761"/>
              <a:ext cx="683953" cy="38888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tIns="0" bIns="0" rtlCol="0" anchor="t"/>
            <a:lstStyle/>
            <a:p>
              <a:pPr algn="ctr"/>
              <a:endParaRPr kumimoji="1" lang="ja-JP" altLang="en-US" sz="1100" dirty="0"/>
            </a:p>
          </p:txBody>
        </p:sp>
        <p:sp>
          <p:nvSpPr>
            <p:cNvPr id="21" name="テキスト ボックス 20">
              <a:extLst>
                <a:ext uri="{FF2B5EF4-FFF2-40B4-BE49-F238E27FC236}">
                  <a16:creationId xmlns:a16="http://schemas.microsoft.com/office/drawing/2014/main" id="{54AAF935-99E0-3F3E-CE77-DA03FA08B43F}"/>
                </a:ext>
              </a:extLst>
            </p:cNvPr>
            <p:cNvSpPr txBox="1"/>
            <p:nvPr/>
          </p:nvSpPr>
          <p:spPr>
            <a:xfrm>
              <a:off x="8884549" y="5751294"/>
              <a:ext cx="181011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200" dirty="0"/>
                <a:t>Frameworks</a:t>
              </a:r>
              <a:r>
                <a:rPr kumimoji="1" lang="ja-JP" altLang="en-US" sz="1200" dirty="0"/>
                <a:t> ＆ </a:t>
              </a:r>
              <a:r>
                <a:rPr kumimoji="1" lang="en-US" altLang="ja-JP" sz="1200" dirty="0"/>
                <a:t>Drivers</a:t>
              </a:r>
              <a:endParaRPr kumimoji="1" lang="ja-JP" altLang="en-US" sz="1200" dirty="0"/>
            </a:p>
          </p:txBody>
        </p:sp>
      </p:grpSp>
      <p:grpSp>
        <p:nvGrpSpPr>
          <p:cNvPr id="22" name="グループ化 21">
            <a:extLst>
              <a:ext uri="{FF2B5EF4-FFF2-40B4-BE49-F238E27FC236}">
                <a16:creationId xmlns:a16="http://schemas.microsoft.com/office/drawing/2014/main" id="{067AA25D-64B6-63BD-35ED-8D1D6CE8EAF4}"/>
              </a:ext>
            </a:extLst>
          </p:cNvPr>
          <p:cNvGrpSpPr/>
          <p:nvPr/>
        </p:nvGrpSpPr>
        <p:grpSpPr>
          <a:xfrm>
            <a:off x="9247209" y="5563513"/>
            <a:ext cx="2529330" cy="388882"/>
            <a:chOff x="8200596" y="5696761"/>
            <a:chExt cx="2529330" cy="388882"/>
          </a:xfrm>
        </p:grpSpPr>
        <p:sp>
          <p:nvSpPr>
            <p:cNvPr id="23" name="正方形/長方形 22">
              <a:extLst>
                <a:ext uri="{FF2B5EF4-FFF2-40B4-BE49-F238E27FC236}">
                  <a16:creationId xmlns:a16="http://schemas.microsoft.com/office/drawing/2014/main" id="{D7DBFDDF-7431-1A7E-0465-E34102A2FE87}"/>
                </a:ext>
              </a:extLst>
            </p:cNvPr>
            <p:cNvSpPr/>
            <p:nvPr/>
          </p:nvSpPr>
          <p:spPr>
            <a:xfrm>
              <a:off x="8200596" y="5696761"/>
              <a:ext cx="683953" cy="38888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tIns="0" bIns="0" rtlCol="0" anchor="t"/>
            <a:lstStyle/>
            <a:p>
              <a:pPr algn="ctr"/>
              <a:endParaRPr kumimoji="1" lang="ja-JP" altLang="en-US" sz="1100" dirty="0"/>
            </a:p>
          </p:txBody>
        </p:sp>
        <p:sp>
          <p:nvSpPr>
            <p:cNvPr id="24" name="テキスト ボックス 23">
              <a:extLst>
                <a:ext uri="{FF2B5EF4-FFF2-40B4-BE49-F238E27FC236}">
                  <a16:creationId xmlns:a16="http://schemas.microsoft.com/office/drawing/2014/main" id="{D2D227C2-0B8A-14CA-F946-3079B389AB10}"/>
                </a:ext>
              </a:extLst>
            </p:cNvPr>
            <p:cNvSpPr txBox="1"/>
            <p:nvPr/>
          </p:nvSpPr>
          <p:spPr>
            <a:xfrm>
              <a:off x="8884549" y="5752702"/>
              <a:ext cx="184537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200" dirty="0"/>
                <a:t>Infrastructure Adapters</a:t>
              </a:r>
              <a:endParaRPr kumimoji="1" lang="ja-JP" altLang="en-US" sz="1200" dirty="0"/>
            </a:p>
          </p:txBody>
        </p:sp>
      </p:grpSp>
      <p:grpSp>
        <p:nvGrpSpPr>
          <p:cNvPr id="25" name="グループ化 24">
            <a:extLst>
              <a:ext uri="{FF2B5EF4-FFF2-40B4-BE49-F238E27FC236}">
                <a16:creationId xmlns:a16="http://schemas.microsoft.com/office/drawing/2014/main" id="{9225EAFB-7951-5B55-40CC-F2AEF91B383E}"/>
              </a:ext>
            </a:extLst>
          </p:cNvPr>
          <p:cNvGrpSpPr/>
          <p:nvPr/>
        </p:nvGrpSpPr>
        <p:grpSpPr>
          <a:xfrm>
            <a:off x="9240410" y="4985078"/>
            <a:ext cx="2802227" cy="388882"/>
            <a:chOff x="8200596" y="5696761"/>
            <a:chExt cx="2802227" cy="388882"/>
          </a:xfrm>
        </p:grpSpPr>
        <p:sp>
          <p:nvSpPr>
            <p:cNvPr id="26" name="正方形/長方形 25">
              <a:extLst>
                <a:ext uri="{FF2B5EF4-FFF2-40B4-BE49-F238E27FC236}">
                  <a16:creationId xmlns:a16="http://schemas.microsoft.com/office/drawing/2014/main" id="{ACF72B8C-0B43-01C5-D62E-C5AB4E75796D}"/>
                </a:ext>
              </a:extLst>
            </p:cNvPr>
            <p:cNvSpPr/>
            <p:nvPr/>
          </p:nvSpPr>
          <p:spPr>
            <a:xfrm>
              <a:off x="8200596" y="5696761"/>
              <a:ext cx="683953" cy="38888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tIns="0" bIns="0" rtlCol="0" anchor="t"/>
            <a:lstStyle/>
            <a:p>
              <a:pPr algn="ctr"/>
              <a:endParaRPr kumimoji="1" lang="ja-JP" altLang="en-US" sz="1100" dirty="0"/>
            </a:p>
          </p:txBody>
        </p:sp>
        <p:sp>
          <p:nvSpPr>
            <p:cNvPr id="27" name="テキスト ボックス 26">
              <a:extLst>
                <a:ext uri="{FF2B5EF4-FFF2-40B4-BE49-F238E27FC236}">
                  <a16:creationId xmlns:a16="http://schemas.microsoft.com/office/drawing/2014/main" id="{C82123E2-72AF-C86F-8005-3E552BB63494}"/>
                </a:ext>
              </a:extLst>
            </p:cNvPr>
            <p:cNvSpPr txBox="1"/>
            <p:nvPr/>
          </p:nvSpPr>
          <p:spPr>
            <a:xfrm>
              <a:off x="8891348" y="5747815"/>
              <a:ext cx="211147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200" dirty="0"/>
                <a:t>Application Business Rules</a:t>
              </a:r>
              <a:endParaRPr kumimoji="1" lang="ja-JP" altLang="en-US" sz="1200" dirty="0"/>
            </a:p>
          </p:txBody>
        </p:sp>
      </p:grpSp>
      <p:grpSp>
        <p:nvGrpSpPr>
          <p:cNvPr id="28" name="グループ化 27">
            <a:extLst>
              <a:ext uri="{FF2B5EF4-FFF2-40B4-BE49-F238E27FC236}">
                <a16:creationId xmlns:a16="http://schemas.microsoft.com/office/drawing/2014/main" id="{94CBB834-F906-A1E0-3856-0F8FA6E60E15}"/>
              </a:ext>
            </a:extLst>
          </p:cNvPr>
          <p:cNvGrpSpPr/>
          <p:nvPr/>
        </p:nvGrpSpPr>
        <p:grpSpPr>
          <a:xfrm>
            <a:off x="9240410" y="4387093"/>
            <a:ext cx="2731308" cy="388882"/>
            <a:chOff x="8200596" y="5696761"/>
            <a:chExt cx="2731308" cy="388882"/>
          </a:xfrm>
        </p:grpSpPr>
        <p:sp>
          <p:nvSpPr>
            <p:cNvPr id="29" name="正方形/長方形 28">
              <a:extLst>
                <a:ext uri="{FF2B5EF4-FFF2-40B4-BE49-F238E27FC236}">
                  <a16:creationId xmlns:a16="http://schemas.microsoft.com/office/drawing/2014/main" id="{518D5DD0-4F6A-D850-9907-59B468801B16}"/>
                </a:ext>
              </a:extLst>
            </p:cNvPr>
            <p:cNvSpPr/>
            <p:nvPr/>
          </p:nvSpPr>
          <p:spPr>
            <a:xfrm>
              <a:off x="8200596" y="5696761"/>
              <a:ext cx="683953" cy="38888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tIns="0" bIns="0" rtlCol="0" anchor="t"/>
            <a:lstStyle/>
            <a:p>
              <a:pPr algn="ctr"/>
              <a:endParaRPr kumimoji="1" lang="ja-JP" altLang="en-US" sz="1100" dirty="0"/>
            </a:p>
          </p:txBody>
        </p:sp>
        <p:sp>
          <p:nvSpPr>
            <p:cNvPr id="34" name="テキスト ボックス 33">
              <a:extLst>
                <a:ext uri="{FF2B5EF4-FFF2-40B4-BE49-F238E27FC236}">
                  <a16:creationId xmlns:a16="http://schemas.microsoft.com/office/drawing/2014/main" id="{968EB53F-0F98-6A1D-DFD1-D4620DC8CA10}"/>
                </a:ext>
              </a:extLst>
            </p:cNvPr>
            <p:cNvSpPr txBox="1"/>
            <p:nvPr/>
          </p:nvSpPr>
          <p:spPr>
            <a:xfrm>
              <a:off x="8884549" y="5751073"/>
              <a:ext cx="204735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200" dirty="0"/>
                <a:t>Enterprise Business Rules</a:t>
              </a:r>
              <a:endParaRPr kumimoji="1" lang="ja-JP" altLang="en-US" sz="1200" dirty="0"/>
            </a:p>
          </p:txBody>
        </p:sp>
      </p:grpSp>
      <p:sp>
        <p:nvSpPr>
          <p:cNvPr id="35" name="正方形/長方形 34">
            <a:extLst>
              <a:ext uri="{FF2B5EF4-FFF2-40B4-BE49-F238E27FC236}">
                <a16:creationId xmlns:a16="http://schemas.microsoft.com/office/drawing/2014/main" id="{960ED00A-55A3-561B-0024-69CBFE31B2B7}"/>
              </a:ext>
            </a:extLst>
          </p:cNvPr>
          <p:cNvSpPr/>
          <p:nvPr/>
        </p:nvSpPr>
        <p:spPr>
          <a:xfrm>
            <a:off x="9569470" y="4387093"/>
            <a:ext cx="355827" cy="38888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bIns="0" rtlCol="0" anchor="t"/>
          <a:lstStyle/>
          <a:p>
            <a:pPr algn="ctr"/>
            <a:endParaRPr kumimoji="1" lang="ja-JP" altLang="en-US" sz="1100" dirty="0"/>
          </a:p>
        </p:txBody>
      </p:sp>
      <p:cxnSp>
        <p:nvCxnSpPr>
          <p:cNvPr id="85" name="直線矢印コネクタ 84">
            <a:extLst>
              <a:ext uri="{FF2B5EF4-FFF2-40B4-BE49-F238E27FC236}">
                <a16:creationId xmlns:a16="http://schemas.microsoft.com/office/drawing/2014/main" id="{A11D15D1-FEF6-55C1-AF7F-686EFC1E1429}"/>
              </a:ext>
            </a:extLst>
          </p:cNvPr>
          <p:cNvCxnSpPr>
            <a:cxnSpLocks/>
          </p:cNvCxnSpPr>
          <p:nvPr/>
        </p:nvCxnSpPr>
        <p:spPr>
          <a:xfrm flipH="1">
            <a:off x="9225581" y="964712"/>
            <a:ext cx="533852" cy="0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arrow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8" name="テキスト ボックス 87">
            <a:extLst>
              <a:ext uri="{FF2B5EF4-FFF2-40B4-BE49-F238E27FC236}">
                <a16:creationId xmlns:a16="http://schemas.microsoft.com/office/drawing/2014/main" id="{2B1A7DE9-ADE4-EFE8-833E-D3A5C9AB5E12}"/>
              </a:ext>
            </a:extLst>
          </p:cNvPr>
          <p:cNvSpPr txBox="1"/>
          <p:nvPr/>
        </p:nvSpPr>
        <p:spPr>
          <a:xfrm>
            <a:off x="9775445" y="827940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100" dirty="0"/>
              <a:t>関連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4A331F0C-DED6-9FEE-30FF-BFA9225DBCDC}"/>
              </a:ext>
            </a:extLst>
          </p:cNvPr>
          <p:cNvSpPr/>
          <p:nvPr/>
        </p:nvSpPr>
        <p:spPr>
          <a:xfrm>
            <a:off x="6849345" y="4800521"/>
            <a:ext cx="1307945" cy="1921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dirty="0"/>
              <a:t>VendorRepositoryClient</a:t>
            </a:r>
            <a:endParaRPr kumimoji="1" lang="ja-JP" altLang="en-US" sz="800" dirty="0"/>
          </a:p>
        </p:txBody>
      </p:sp>
      <p:cxnSp>
        <p:nvCxnSpPr>
          <p:cNvPr id="15" name="直線矢印コネクタ 14">
            <a:extLst>
              <a:ext uri="{FF2B5EF4-FFF2-40B4-BE49-F238E27FC236}">
                <a16:creationId xmlns:a16="http://schemas.microsoft.com/office/drawing/2014/main" id="{1E34BBF9-93DD-9871-FFF8-C6FFE1AF24C9}"/>
              </a:ext>
            </a:extLst>
          </p:cNvPr>
          <p:cNvCxnSpPr>
            <a:cxnSpLocks/>
            <a:stCxn id="4" idx="0"/>
            <a:endCxn id="30" idx="3"/>
          </p:cNvCxnSpPr>
          <p:nvPr/>
        </p:nvCxnSpPr>
        <p:spPr>
          <a:xfrm flipH="1" flipV="1">
            <a:off x="6321182" y="4387093"/>
            <a:ext cx="1182136" cy="413428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正方形/長方形 40">
            <a:extLst>
              <a:ext uri="{FF2B5EF4-FFF2-40B4-BE49-F238E27FC236}">
                <a16:creationId xmlns:a16="http://schemas.microsoft.com/office/drawing/2014/main" id="{D907DB74-4CF6-D07C-44AD-CAF599C0D461}"/>
              </a:ext>
            </a:extLst>
          </p:cNvPr>
          <p:cNvSpPr/>
          <p:nvPr/>
        </p:nvSpPr>
        <p:spPr>
          <a:xfrm>
            <a:off x="5947629" y="668582"/>
            <a:ext cx="522515" cy="20387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dirty="0"/>
              <a:t>View</a:t>
            </a:r>
            <a:endParaRPr kumimoji="1" lang="ja-JP" altLang="en-US" sz="800" dirty="0"/>
          </a:p>
        </p:txBody>
      </p:sp>
      <p:sp>
        <p:nvSpPr>
          <p:cNvPr id="42" name="正方形/長方形 41">
            <a:extLst>
              <a:ext uri="{FF2B5EF4-FFF2-40B4-BE49-F238E27FC236}">
                <a16:creationId xmlns:a16="http://schemas.microsoft.com/office/drawing/2014/main" id="{848D761A-C49F-F165-BBB0-05A62C3267A3}"/>
              </a:ext>
            </a:extLst>
          </p:cNvPr>
          <p:cNvSpPr/>
          <p:nvPr/>
        </p:nvSpPr>
        <p:spPr>
          <a:xfrm>
            <a:off x="5855049" y="1248370"/>
            <a:ext cx="730167" cy="20387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dirty="0"/>
              <a:t>ViewModel</a:t>
            </a:r>
            <a:endParaRPr kumimoji="1" lang="ja-JP" altLang="en-US" sz="800" dirty="0"/>
          </a:p>
        </p:txBody>
      </p:sp>
      <p:cxnSp>
        <p:nvCxnSpPr>
          <p:cNvPr id="46" name="直線矢印コネクタ 45">
            <a:extLst>
              <a:ext uri="{FF2B5EF4-FFF2-40B4-BE49-F238E27FC236}">
                <a16:creationId xmlns:a16="http://schemas.microsoft.com/office/drawing/2014/main" id="{5A2EC888-3B39-BAE5-ED8B-232F35AEDB16}"/>
              </a:ext>
            </a:extLst>
          </p:cNvPr>
          <p:cNvCxnSpPr>
            <a:cxnSpLocks/>
            <a:stCxn id="41" idx="2"/>
            <a:endCxn id="42" idx="0"/>
          </p:cNvCxnSpPr>
          <p:nvPr/>
        </p:nvCxnSpPr>
        <p:spPr>
          <a:xfrm>
            <a:off x="6208887" y="872461"/>
            <a:ext cx="11246" cy="375909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正方形/長方形 61">
            <a:extLst>
              <a:ext uri="{FF2B5EF4-FFF2-40B4-BE49-F238E27FC236}">
                <a16:creationId xmlns:a16="http://schemas.microsoft.com/office/drawing/2014/main" id="{A98648DD-CA39-A44E-987B-867781F0F296}"/>
              </a:ext>
            </a:extLst>
          </p:cNvPr>
          <p:cNvSpPr/>
          <p:nvPr/>
        </p:nvSpPr>
        <p:spPr>
          <a:xfrm>
            <a:off x="5279232" y="3545375"/>
            <a:ext cx="593294" cy="20387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dirty="0"/>
              <a:t>TaxRate</a:t>
            </a:r>
            <a:endParaRPr kumimoji="1" lang="ja-JP" altLang="en-US" sz="800" dirty="0"/>
          </a:p>
        </p:txBody>
      </p:sp>
      <p:cxnSp>
        <p:nvCxnSpPr>
          <p:cNvPr id="63" name="直線矢印コネクタ 62">
            <a:extLst>
              <a:ext uri="{FF2B5EF4-FFF2-40B4-BE49-F238E27FC236}">
                <a16:creationId xmlns:a16="http://schemas.microsoft.com/office/drawing/2014/main" id="{28DDE0D9-A709-A24B-FFDC-A52EEE59F4B9}"/>
              </a:ext>
            </a:extLst>
          </p:cNvPr>
          <p:cNvCxnSpPr>
            <a:cxnSpLocks/>
            <a:stCxn id="10" idx="3"/>
            <a:endCxn id="62" idx="1"/>
          </p:cNvCxnSpPr>
          <p:nvPr/>
        </p:nvCxnSpPr>
        <p:spPr>
          <a:xfrm flipV="1">
            <a:off x="4942685" y="3647315"/>
            <a:ext cx="336547" cy="295962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arrow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直線矢印コネクタ 93">
            <a:extLst>
              <a:ext uri="{FF2B5EF4-FFF2-40B4-BE49-F238E27FC236}">
                <a16:creationId xmlns:a16="http://schemas.microsoft.com/office/drawing/2014/main" id="{ACA23253-FB08-3D92-03CD-6B83A4575206}"/>
              </a:ext>
            </a:extLst>
          </p:cNvPr>
          <p:cNvCxnSpPr>
            <a:cxnSpLocks/>
            <a:stCxn id="42" idx="2"/>
            <a:endCxn id="30" idx="0"/>
          </p:cNvCxnSpPr>
          <p:nvPr/>
        </p:nvCxnSpPr>
        <p:spPr>
          <a:xfrm flipH="1">
            <a:off x="5779738" y="1452249"/>
            <a:ext cx="440395" cy="2832904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arrow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9" name="テキスト ボックス 98">
            <a:extLst>
              <a:ext uri="{FF2B5EF4-FFF2-40B4-BE49-F238E27FC236}">
                <a16:creationId xmlns:a16="http://schemas.microsoft.com/office/drawing/2014/main" id="{AA5D5232-5BEE-A25B-45B1-13CD85F12513}"/>
              </a:ext>
            </a:extLst>
          </p:cNvPr>
          <p:cNvSpPr txBox="1"/>
          <p:nvPr/>
        </p:nvSpPr>
        <p:spPr>
          <a:xfrm>
            <a:off x="4885323" y="3050799"/>
            <a:ext cx="1257074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100" dirty="0"/>
              <a:t>AdventureWorks</a:t>
            </a:r>
            <a:endParaRPr kumimoji="1" lang="en-US" altLang="ja-JP" sz="1200" dirty="0"/>
          </a:p>
          <a:p>
            <a:pPr algn="ctr"/>
            <a:r>
              <a:rPr kumimoji="1" lang="ja-JP" altLang="en-US" sz="1200" dirty="0"/>
              <a:t>ドメイン</a:t>
            </a:r>
          </a:p>
        </p:txBody>
      </p:sp>
      <p:sp>
        <p:nvSpPr>
          <p:cNvPr id="143" name="正方形/長方形 142">
            <a:extLst>
              <a:ext uri="{FF2B5EF4-FFF2-40B4-BE49-F238E27FC236}">
                <a16:creationId xmlns:a16="http://schemas.microsoft.com/office/drawing/2014/main" id="{911F935A-0D88-78F3-98CB-FF65845765DE}"/>
              </a:ext>
            </a:extLst>
          </p:cNvPr>
          <p:cNvSpPr/>
          <p:nvPr/>
        </p:nvSpPr>
        <p:spPr>
          <a:xfrm>
            <a:off x="6408894" y="5307337"/>
            <a:ext cx="1401768" cy="1921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dirty="0"/>
              <a:t>IVendorRepositoryService</a:t>
            </a:r>
            <a:endParaRPr kumimoji="1" lang="ja-JP" altLang="en-US" sz="800" dirty="0"/>
          </a:p>
        </p:txBody>
      </p:sp>
      <p:sp>
        <p:nvSpPr>
          <p:cNvPr id="144" name="正方形/長方形 143">
            <a:extLst>
              <a:ext uri="{FF2B5EF4-FFF2-40B4-BE49-F238E27FC236}">
                <a16:creationId xmlns:a16="http://schemas.microsoft.com/office/drawing/2014/main" id="{F8FE543C-2B75-CE7A-8296-FEF7139D3CDA}"/>
              </a:ext>
            </a:extLst>
          </p:cNvPr>
          <p:cNvSpPr/>
          <p:nvPr/>
        </p:nvSpPr>
        <p:spPr>
          <a:xfrm>
            <a:off x="5726600" y="5944525"/>
            <a:ext cx="1364588" cy="1921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dirty="0"/>
              <a:t>VendorRepositoryService</a:t>
            </a:r>
            <a:endParaRPr kumimoji="1" lang="ja-JP" altLang="en-US" sz="800" dirty="0"/>
          </a:p>
        </p:txBody>
      </p:sp>
      <p:cxnSp>
        <p:nvCxnSpPr>
          <p:cNvPr id="145" name="直線矢印コネクタ 144">
            <a:extLst>
              <a:ext uri="{FF2B5EF4-FFF2-40B4-BE49-F238E27FC236}">
                <a16:creationId xmlns:a16="http://schemas.microsoft.com/office/drawing/2014/main" id="{F2AEEA68-0FB8-4DC0-DCBD-797E787F939D}"/>
              </a:ext>
            </a:extLst>
          </p:cNvPr>
          <p:cNvCxnSpPr>
            <a:cxnSpLocks/>
            <a:stCxn id="4" idx="2"/>
            <a:endCxn id="143" idx="0"/>
          </p:cNvCxnSpPr>
          <p:nvPr/>
        </p:nvCxnSpPr>
        <p:spPr>
          <a:xfrm flipH="1">
            <a:off x="7109778" y="4992652"/>
            <a:ext cx="393540" cy="314685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arrow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1" name="直線矢印コネクタ 150">
            <a:extLst>
              <a:ext uri="{FF2B5EF4-FFF2-40B4-BE49-F238E27FC236}">
                <a16:creationId xmlns:a16="http://schemas.microsoft.com/office/drawing/2014/main" id="{948FA136-FC6B-C86E-8662-6A5722464BC8}"/>
              </a:ext>
            </a:extLst>
          </p:cNvPr>
          <p:cNvCxnSpPr>
            <a:cxnSpLocks/>
            <a:stCxn id="144" idx="0"/>
            <a:endCxn id="143" idx="2"/>
          </p:cNvCxnSpPr>
          <p:nvPr/>
        </p:nvCxnSpPr>
        <p:spPr>
          <a:xfrm flipV="1">
            <a:off x="6408894" y="5499468"/>
            <a:ext cx="700884" cy="445057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9" name="直線矢印コネクタ 168">
            <a:extLst>
              <a:ext uri="{FF2B5EF4-FFF2-40B4-BE49-F238E27FC236}">
                <a16:creationId xmlns:a16="http://schemas.microsoft.com/office/drawing/2014/main" id="{F28BBDEA-4F70-4914-689F-9FF5F72D2C2A}"/>
              </a:ext>
            </a:extLst>
          </p:cNvPr>
          <p:cNvCxnSpPr>
            <a:cxnSpLocks/>
            <a:stCxn id="144" idx="0"/>
            <a:endCxn id="30" idx="2"/>
          </p:cNvCxnSpPr>
          <p:nvPr/>
        </p:nvCxnSpPr>
        <p:spPr>
          <a:xfrm flipH="1" flipV="1">
            <a:off x="5779738" y="4489032"/>
            <a:ext cx="629156" cy="1455493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arrow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603932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楕円 10">
            <a:extLst>
              <a:ext uri="{FF2B5EF4-FFF2-40B4-BE49-F238E27FC236}">
                <a16:creationId xmlns:a16="http://schemas.microsoft.com/office/drawing/2014/main" id="{61F6DF7D-A748-EE48-3EDD-9DD5FF2C9BD6}"/>
              </a:ext>
            </a:extLst>
          </p:cNvPr>
          <p:cNvSpPr/>
          <p:nvPr/>
        </p:nvSpPr>
        <p:spPr>
          <a:xfrm>
            <a:off x="2188408" y="102870"/>
            <a:ext cx="6713220" cy="671322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bIns="0" rtlCol="0" anchor="t"/>
          <a:lstStyle/>
          <a:p>
            <a:pPr algn="ctr"/>
            <a:endParaRPr kumimoji="1" lang="ja-JP" altLang="en-US" sz="1100" dirty="0"/>
          </a:p>
        </p:txBody>
      </p:sp>
      <p:sp>
        <p:nvSpPr>
          <p:cNvPr id="5" name="楕円 4">
            <a:extLst>
              <a:ext uri="{FF2B5EF4-FFF2-40B4-BE49-F238E27FC236}">
                <a16:creationId xmlns:a16="http://schemas.microsoft.com/office/drawing/2014/main" id="{D8B52D55-1ACB-79D8-60DE-A16C4075EF0A}"/>
              </a:ext>
            </a:extLst>
          </p:cNvPr>
          <p:cNvSpPr/>
          <p:nvPr/>
        </p:nvSpPr>
        <p:spPr>
          <a:xfrm>
            <a:off x="2489083" y="428957"/>
            <a:ext cx="6061046" cy="6061046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bIns="0" rtlCol="0" anchor="t"/>
          <a:lstStyle/>
          <a:p>
            <a:pPr algn="ctr"/>
            <a:endParaRPr kumimoji="1" lang="ja-JP" altLang="en-US" sz="1100" dirty="0"/>
          </a:p>
        </p:txBody>
      </p:sp>
      <p:sp>
        <p:nvSpPr>
          <p:cNvPr id="59" name="楕円 58">
            <a:extLst>
              <a:ext uri="{FF2B5EF4-FFF2-40B4-BE49-F238E27FC236}">
                <a16:creationId xmlns:a16="http://schemas.microsoft.com/office/drawing/2014/main" id="{4B1A5908-B043-7189-0547-2A88C3D33D7C}"/>
              </a:ext>
            </a:extLst>
          </p:cNvPr>
          <p:cNvSpPr/>
          <p:nvPr/>
        </p:nvSpPr>
        <p:spPr>
          <a:xfrm>
            <a:off x="3605728" y="1520190"/>
            <a:ext cx="3878580" cy="387858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bIns="0" rtlCol="0" anchor="t"/>
          <a:lstStyle/>
          <a:p>
            <a:pPr algn="ctr"/>
            <a:endParaRPr kumimoji="1" lang="ja-JP" altLang="en-US" sz="1600" dirty="0"/>
          </a:p>
        </p:txBody>
      </p:sp>
      <p:sp>
        <p:nvSpPr>
          <p:cNvPr id="3" name="楕円 2">
            <a:extLst>
              <a:ext uri="{FF2B5EF4-FFF2-40B4-BE49-F238E27FC236}">
                <a16:creationId xmlns:a16="http://schemas.microsoft.com/office/drawing/2014/main" id="{FD5F7EEE-98CD-3F37-082F-E28F6540080E}"/>
              </a:ext>
            </a:extLst>
          </p:cNvPr>
          <p:cNvSpPr/>
          <p:nvPr/>
        </p:nvSpPr>
        <p:spPr>
          <a:xfrm>
            <a:off x="4188658" y="2103120"/>
            <a:ext cx="2712720" cy="271272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bIns="0" rtlCol="0" anchor="t"/>
          <a:lstStyle/>
          <a:p>
            <a:pPr algn="ctr"/>
            <a:endParaRPr kumimoji="1" lang="ja-JP" altLang="en-US" sz="1100" dirty="0"/>
          </a:p>
        </p:txBody>
      </p:sp>
      <p:sp>
        <p:nvSpPr>
          <p:cNvPr id="52" name="楕円 51">
            <a:extLst>
              <a:ext uri="{FF2B5EF4-FFF2-40B4-BE49-F238E27FC236}">
                <a16:creationId xmlns:a16="http://schemas.microsoft.com/office/drawing/2014/main" id="{FFE21E94-485A-C504-A486-1BA75B83CD04}"/>
              </a:ext>
            </a:extLst>
          </p:cNvPr>
          <p:cNvSpPr/>
          <p:nvPr/>
        </p:nvSpPr>
        <p:spPr>
          <a:xfrm>
            <a:off x="4880734" y="2803519"/>
            <a:ext cx="1277743" cy="1250962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bIns="0" rtlCol="0" anchor="t"/>
          <a:lstStyle/>
          <a:p>
            <a:pPr algn="ctr"/>
            <a:endParaRPr kumimoji="1" lang="ja-JP" altLang="en-US" sz="1600" dirty="0"/>
          </a:p>
        </p:txBody>
      </p:sp>
      <p:sp>
        <p:nvSpPr>
          <p:cNvPr id="16" name="フリーフォーム: 図形 15">
            <a:extLst>
              <a:ext uri="{FF2B5EF4-FFF2-40B4-BE49-F238E27FC236}">
                <a16:creationId xmlns:a16="http://schemas.microsoft.com/office/drawing/2014/main" id="{3F35C2FC-8440-D656-936A-B50CD2EF9548}"/>
              </a:ext>
            </a:extLst>
          </p:cNvPr>
          <p:cNvSpPr/>
          <p:nvPr/>
        </p:nvSpPr>
        <p:spPr>
          <a:xfrm>
            <a:off x="3638550" y="118110"/>
            <a:ext cx="4081940" cy="6211644"/>
          </a:xfrm>
          <a:custGeom>
            <a:avLst/>
            <a:gdLst>
              <a:gd name="connsiteX0" fmla="*/ 2697480 w 4081940"/>
              <a:gd name="connsiteY0" fmla="*/ 0 h 6211644"/>
              <a:gd name="connsiteX1" fmla="*/ 2023110 w 4081940"/>
              <a:gd name="connsiteY1" fmla="*/ 3154680 h 6211644"/>
              <a:gd name="connsiteX2" fmla="*/ 2381250 w 4081940"/>
              <a:gd name="connsiteY2" fmla="*/ 4362450 h 6211644"/>
              <a:gd name="connsiteX3" fmla="*/ 3851910 w 4081940"/>
              <a:gd name="connsiteY3" fmla="*/ 4652010 h 6211644"/>
              <a:gd name="connsiteX4" fmla="*/ 3970020 w 4081940"/>
              <a:gd name="connsiteY4" fmla="*/ 5787390 h 6211644"/>
              <a:gd name="connsiteX5" fmla="*/ 2781300 w 4081940"/>
              <a:gd name="connsiteY5" fmla="*/ 6122670 h 6211644"/>
              <a:gd name="connsiteX6" fmla="*/ 2019300 w 4081940"/>
              <a:gd name="connsiteY6" fmla="*/ 4267200 h 6211644"/>
              <a:gd name="connsiteX7" fmla="*/ 0 w 4081940"/>
              <a:gd name="connsiteY7" fmla="*/ 5791200 h 6211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81940" h="6211644">
                <a:moveTo>
                  <a:pt x="2697480" y="0"/>
                </a:moveTo>
                <a:cubicBezTo>
                  <a:pt x="2386647" y="1213802"/>
                  <a:pt x="2075815" y="2427605"/>
                  <a:pt x="2023110" y="3154680"/>
                </a:cubicBezTo>
                <a:cubicBezTo>
                  <a:pt x="1970405" y="3881755"/>
                  <a:pt x="2076450" y="4112895"/>
                  <a:pt x="2381250" y="4362450"/>
                </a:cubicBezTo>
                <a:cubicBezTo>
                  <a:pt x="2686050" y="4612005"/>
                  <a:pt x="3587115" y="4414520"/>
                  <a:pt x="3851910" y="4652010"/>
                </a:cubicBezTo>
                <a:cubicBezTo>
                  <a:pt x="4116705" y="4889500"/>
                  <a:pt x="4148455" y="5542280"/>
                  <a:pt x="3970020" y="5787390"/>
                </a:cubicBezTo>
                <a:cubicBezTo>
                  <a:pt x="3791585" y="6032500"/>
                  <a:pt x="3106420" y="6376035"/>
                  <a:pt x="2781300" y="6122670"/>
                </a:cubicBezTo>
                <a:cubicBezTo>
                  <a:pt x="2456180" y="5869305"/>
                  <a:pt x="2482850" y="4322445"/>
                  <a:pt x="2019300" y="4267200"/>
                </a:cubicBezTo>
                <a:cubicBezTo>
                  <a:pt x="1555750" y="4211955"/>
                  <a:pt x="777875" y="5001577"/>
                  <a:pt x="0" y="5791200"/>
                </a:cubicBezTo>
              </a:path>
            </a:pathLst>
          </a:custGeom>
          <a:noFill/>
          <a:ln w="57150"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7BC21E71-31D6-3669-41F4-DA16D9DF5ADC}"/>
              </a:ext>
            </a:extLst>
          </p:cNvPr>
          <p:cNvSpPr txBox="1"/>
          <p:nvPr/>
        </p:nvSpPr>
        <p:spPr>
          <a:xfrm>
            <a:off x="4991020" y="2317193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200" dirty="0"/>
              <a:t>購買ドメイン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6335DE73-44DD-9E74-441B-19CAE7799FA4}"/>
              </a:ext>
            </a:extLst>
          </p:cNvPr>
          <p:cNvSpPr txBox="1"/>
          <p:nvPr/>
        </p:nvSpPr>
        <p:spPr>
          <a:xfrm>
            <a:off x="4991020" y="1707356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200" dirty="0"/>
              <a:t>ユースケース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4AA4408E-BAFB-5176-6604-E8A23E3A94FF}"/>
              </a:ext>
            </a:extLst>
          </p:cNvPr>
          <p:cNvSpPr txBox="1"/>
          <p:nvPr/>
        </p:nvSpPr>
        <p:spPr>
          <a:xfrm rot="2860399">
            <a:off x="2481656" y="5469640"/>
            <a:ext cx="1511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200" dirty="0"/>
              <a:t>DB</a:t>
            </a:r>
            <a:r>
              <a:rPr kumimoji="1" lang="ja-JP" altLang="en-US" sz="1200" dirty="0"/>
              <a:t>（</a:t>
            </a:r>
            <a:r>
              <a:rPr kumimoji="1" lang="en-US" altLang="ja-JP" sz="1200" dirty="0"/>
              <a:t>SQL</a:t>
            </a:r>
            <a:r>
              <a:rPr kumimoji="1" lang="ja-JP" altLang="en-US" sz="1200" dirty="0"/>
              <a:t> </a:t>
            </a:r>
            <a:r>
              <a:rPr kumimoji="1" lang="en-US" altLang="ja-JP" sz="1200" dirty="0"/>
              <a:t>Server</a:t>
            </a:r>
            <a:r>
              <a:rPr kumimoji="1" lang="ja-JP" altLang="en-US" sz="1200" dirty="0"/>
              <a:t>）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AC990C2C-0114-CB69-C9A5-F2BC15A6AE81}"/>
              </a:ext>
            </a:extLst>
          </p:cNvPr>
          <p:cNvSpPr txBox="1"/>
          <p:nvPr/>
        </p:nvSpPr>
        <p:spPr>
          <a:xfrm>
            <a:off x="5040402" y="103658"/>
            <a:ext cx="9877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200" dirty="0"/>
              <a:t>UI</a:t>
            </a:r>
            <a:r>
              <a:rPr kumimoji="1" lang="ja-JP" altLang="en-US" sz="1200" dirty="0"/>
              <a:t>（</a:t>
            </a:r>
            <a:r>
              <a:rPr kumimoji="1" lang="en-US" altLang="ja-JP" sz="1200" dirty="0"/>
              <a:t>WPF</a:t>
            </a:r>
            <a:r>
              <a:rPr kumimoji="1" lang="ja-JP" altLang="en-US" sz="1200" dirty="0"/>
              <a:t>）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986B2D26-80C0-618F-02ED-D175574E544B}"/>
              </a:ext>
            </a:extLst>
          </p:cNvPr>
          <p:cNvSpPr txBox="1"/>
          <p:nvPr/>
        </p:nvSpPr>
        <p:spPr>
          <a:xfrm rot="18838972">
            <a:off x="6956017" y="5366979"/>
            <a:ext cx="19511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200" dirty="0"/>
              <a:t>Web</a:t>
            </a:r>
            <a:r>
              <a:rPr kumimoji="1" lang="ja-JP" altLang="en-US" sz="1200" dirty="0"/>
              <a:t> </a:t>
            </a:r>
            <a:r>
              <a:rPr kumimoji="1" lang="en-US" altLang="ja-JP" sz="1200" dirty="0"/>
              <a:t>API</a:t>
            </a:r>
            <a:r>
              <a:rPr kumimoji="1" lang="ja-JP" altLang="en-US" sz="1200" dirty="0"/>
              <a:t>（</a:t>
            </a:r>
            <a:r>
              <a:rPr kumimoji="1" lang="en-US" altLang="ja-JP" sz="1200" dirty="0"/>
              <a:t>MagicOnion</a:t>
            </a:r>
            <a:r>
              <a:rPr kumimoji="1" lang="ja-JP" altLang="en-US" sz="1200" dirty="0"/>
              <a:t>）</a:t>
            </a: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DD300987-8C66-D866-FD9B-7DE8F5A9242A}"/>
              </a:ext>
            </a:extLst>
          </p:cNvPr>
          <p:cNvSpPr/>
          <p:nvPr/>
        </p:nvSpPr>
        <p:spPr>
          <a:xfrm>
            <a:off x="4420170" y="3841337"/>
            <a:ext cx="522515" cy="20387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dirty="0"/>
              <a:t>Vendor</a:t>
            </a:r>
            <a:endParaRPr kumimoji="1" lang="ja-JP" altLang="en-US" sz="800" dirty="0"/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731D1CC2-2DD9-DD83-5AFE-6F5922CAD473}"/>
              </a:ext>
            </a:extLst>
          </p:cNvPr>
          <p:cNvSpPr/>
          <p:nvPr/>
        </p:nvSpPr>
        <p:spPr>
          <a:xfrm>
            <a:off x="5238293" y="4285153"/>
            <a:ext cx="1082889" cy="20387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dirty="0"/>
              <a:t>IVendorRepository</a:t>
            </a:r>
            <a:endParaRPr kumimoji="1" lang="ja-JP" altLang="en-US" sz="800" dirty="0"/>
          </a:p>
        </p:txBody>
      </p:sp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A5EBE216-8792-3469-315F-DDFD8F1C2193}"/>
              </a:ext>
            </a:extLst>
          </p:cNvPr>
          <p:cNvSpPr/>
          <p:nvPr/>
        </p:nvSpPr>
        <p:spPr>
          <a:xfrm>
            <a:off x="3759340" y="5450699"/>
            <a:ext cx="1051374" cy="1921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dirty="0"/>
              <a:t>VendorRepository</a:t>
            </a:r>
            <a:endParaRPr kumimoji="1" lang="ja-JP" altLang="en-US" sz="800" dirty="0"/>
          </a:p>
        </p:txBody>
      </p:sp>
      <p:cxnSp>
        <p:nvCxnSpPr>
          <p:cNvPr id="32" name="直線矢印コネクタ 31">
            <a:extLst>
              <a:ext uri="{FF2B5EF4-FFF2-40B4-BE49-F238E27FC236}">
                <a16:creationId xmlns:a16="http://schemas.microsoft.com/office/drawing/2014/main" id="{DCD3C585-B900-CC94-C843-D931DC59920A}"/>
              </a:ext>
            </a:extLst>
          </p:cNvPr>
          <p:cNvCxnSpPr>
            <a:cxnSpLocks/>
            <a:stCxn id="30" idx="1"/>
            <a:endCxn id="10" idx="2"/>
          </p:cNvCxnSpPr>
          <p:nvPr/>
        </p:nvCxnSpPr>
        <p:spPr>
          <a:xfrm flipH="1" flipV="1">
            <a:off x="4681428" y="4045216"/>
            <a:ext cx="556865" cy="341877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" name="直線矢印コネクタ 1">
            <a:extLst>
              <a:ext uri="{FF2B5EF4-FFF2-40B4-BE49-F238E27FC236}">
                <a16:creationId xmlns:a16="http://schemas.microsoft.com/office/drawing/2014/main" id="{1D9B2AD3-5955-0255-6EAD-C6325B89B686}"/>
              </a:ext>
            </a:extLst>
          </p:cNvPr>
          <p:cNvCxnSpPr>
            <a:cxnSpLocks/>
          </p:cNvCxnSpPr>
          <p:nvPr/>
        </p:nvCxnSpPr>
        <p:spPr>
          <a:xfrm flipH="1">
            <a:off x="9225581" y="324027"/>
            <a:ext cx="543434" cy="0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直線矢印コネクタ 5">
            <a:extLst>
              <a:ext uri="{FF2B5EF4-FFF2-40B4-BE49-F238E27FC236}">
                <a16:creationId xmlns:a16="http://schemas.microsoft.com/office/drawing/2014/main" id="{200752DB-385E-816E-74F6-C86975CAB38A}"/>
              </a:ext>
            </a:extLst>
          </p:cNvPr>
          <p:cNvCxnSpPr>
            <a:cxnSpLocks/>
          </p:cNvCxnSpPr>
          <p:nvPr/>
        </p:nvCxnSpPr>
        <p:spPr>
          <a:xfrm flipH="1">
            <a:off x="9225581" y="645752"/>
            <a:ext cx="543434" cy="0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02739AAC-0537-9316-337E-66D25B7948B5}"/>
              </a:ext>
            </a:extLst>
          </p:cNvPr>
          <p:cNvSpPr txBox="1"/>
          <p:nvPr/>
        </p:nvSpPr>
        <p:spPr>
          <a:xfrm>
            <a:off x="9775445" y="193014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100" dirty="0"/>
              <a:t>依存</a:t>
            </a: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679DD35F-C7FD-3B3D-2ED1-3DDDA4D98BEE}"/>
              </a:ext>
            </a:extLst>
          </p:cNvPr>
          <p:cNvSpPr txBox="1"/>
          <p:nvPr/>
        </p:nvSpPr>
        <p:spPr>
          <a:xfrm>
            <a:off x="9773544" y="509215"/>
            <a:ext cx="8899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100" dirty="0"/>
              <a:t>実現・継承</a:t>
            </a:r>
          </a:p>
        </p:txBody>
      </p:sp>
      <p:grpSp>
        <p:nvGrpSpPr>
          <p:cNvPr id="19" name="グループ化 18">
            <a:extLst>
              <a:ext uri="{FF2B5EF4-FFF2-40B4-BE49-F238E27FC236}">
                <a16:creationId xmlns:a16="http://schemas.microsoft.com/office/drawing/2014/main" id="{143D6D13-7976-0FB1-5B4A-24D43E2EE711}"/>
              </a:ext>
            </a:extLst>
          </p:cNvPr>
          <p:cNvGrpSpPr/>
          <p:nvPr/>
        </p:nvGrpSpPr>
        <p:grpSpPr>
          <a:xfrm>
            <a:off x="9240410" y="6141948"/>
            <a:ext cx="2494064" cy="388882"/>
            <a:chOff x="8200596" y="5696761"/>
            <a:chExt cx="2494064" cy="388882"/>
          </a:xfrm>
        </p:grpSpPr>
        <p:sp>
          <p:nvSpPr>
            <p:cNvPr id="20" name="正方形/長方形 19">
              <a:extLst>
                <a:ext uri="{FF2B5EF4-FFF2-40B4-BE49-F238E27FC236}">
                  <a16:creationId xmlns:a16="http://schemas.microsoft.com/office/drawing/2014/main" id="{7C1CF807-4DAF-6649-3246-B8D61EC89C99}"/>
                </a:ext>
              </a:extLst>
            </p:cNvPr>
            <p:cNvSpPr/>
            <p:nvPr/>
          </p:nvSpPr>
          <p:spPr>
            <a:xfrm>
              <a:off x="8200596" y="5696761"/>
              <a:ext cx="683953" cy="38888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tIns="0" bIns="0" rtlCol="0" anchor="t"/>
            <a:lstStyle/>
            <a:p>
              <a:pPr algn="ctr"/>
              <a:endParaRPr kumimoji="1" lang="ja-JP" altLang="en-US" sz="1100" dirty="0"/>
            </a:p>
          </p:txBody>
        </p:sp>
        <p:sp>
          <p:nvSpPr>
            <p:cNvPr id="21" name="テキスト ボックス 20">
              <a:extLst>
                <a:ext uri="{FF2B5EF4-FFF2-40B4-BE49-F238E27FC236}">
                  <a16:creationId xmlns:a16="http://schemas.microsoft.com/office/drawing/2014/main" id="{54AAF935-99E0-3F3E-CE77-DA03FA08B43F}"/>
                </a:ext>
              </a:extLst>
            </p:cNvPr>
            <p:cNvSpPr txBox="1"/>
            <p:nvPr/>
          </p:nvSpPr>
          <p:spPr>
            <a:xfrm>
              <a:off x="8884549" y="5751294"/>
              <a:ext cx="181011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200" dirty="0"/>
                <a:t>Frameworks</a:t>
              </a:r>
              <a:r>
                <a:rPr kumimoji="1" lang="ja-JP" altLang="en-US" sz="1200" dirty="0"/>
                <a:t> ＆ </a:t>
              </a:r>
              <a:r>
                <a:rPr kumimoji="1" lang="en-US" altLang="ja-JP" sz="1200" dirty="0"/>
                <a:t>Drivers</a:t>
              </a:r>
              <a:endParaRPr kumimoji="1" lang="ja-JP" altLang="en-US" sz="1200" dirty="0"/>
            </a:p>
          </p:txBody>
        </p:sp>
      </p:grpSp>
      <p:grpSp>
        <p:nvGrpSpPr>
          <p:cNvPr id="22" name="グループ化 21">
            <a:extLst>
              <a:ext uri="{FF2B5EF4-FFF2-40B4-BE49-F238E27FC236}">
                <a16:creationId xmlns:a16="http://schemas.microsoft.com/office/drawing/2014/main" id="{067AA25D-64B6-63BD-35ED-8D1D6CE8EAF4}"/>
              </a:ext>
            </a:extLst>
          </p:cNvPr>
          <p:cNvGrpSpPr/>
          <p:nvPr/>
        </p:nvGrpSpPr>
        <p:grpSpPr>
          <a:xfrm>
            <a:off x="9247209" y="5563513"/>
            <a:ext cx="2529330" cy="388882"/>
            <a:chOff x="8200596" y="5696761"/>
            <a:chExt cx="2529330" cy="388882"/>
          </a:xfrm>
        </p:grpSpPr>
        <p:sp>
          <p:nvSpPr>
            <p:cNvPr id="23" name="正方形/長方形 22">
              <a:extLst>
                <a:ext uri="{FF2B5EF4-FFF2-40B4-BE49-F238E27FC236}">
                  <a16:creationId xmlns:a16="http://schemas.microsoft.com/office/drawing/2014/main" id="{D7DBFDDF-7431-1A7E-0465-E34102A2FE87}"/>
                </a:ext>
              </a:extLst>
            </p:cNvPr>
            <p:cNvSpPr/>
            <p:nvPr/>
          </p:nvSpPr>
          <p:spPr>
            <a:xfrm>
              <a:off x="8200596" y="5696761"/>
              <a:ext cx="683953" cy="38888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tIns="0" bIns="0" rtlCol="0" anchor="t"/>
            <a:lstStyle/>
            <a:p>
              <a:pPr algn="ctr"/>
              <a:endParaRPr kumimoji="1" lang="ja-JP" altLang="en-US" sz="1100" dirty="0"/>
            </a:p>
          </p:txBody>
        </p:sp>
        <p:sp>
          <p:nvSpPr>
            <p:cNvPr id="24" name="テキスト ボックス 23">
              <a:extLst>
                <a:ext uri="{FF2B5EF4-FFF2-40B4-BE49-F238E27FC236}">
                  <a16:creationId xmlns:a16="http://schemas.microsoft.com/office/drawing/2014/main" id="{D2D227C2-0B8A-14CA-F946-3079B389AB10}"/>
                </a:ext>
              </a:extLst>
            </p:cNvPr>
            <p:cNvSpPr txBox="1"/>
            <p:nvPr/>
          </p:nvSpPr>
          <p:spPr>
            <a:xfrm>
              <a:off x="8884549" y="5752702"/>
              <a:ext cx="184537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200" dirty="0"/>
                <a:t>Infrastructure Adapters</a:t>
              </a:r>
              <a:endParaRPr kumimoji="1" lang="ja-JP" altLang="en-US" sz="1200" dirty="0"/>
            </a:p>
          </p:txBody>
        </p:sp>
      </p:grpSp>
      <p:grpSp>
        <p:nvGrpSpPr>
          <p:cNvPr id="25" name="グループ化 24">
            <a:extLst>
              <a:ext uri="{FF2B5EF4-FFF2-40B4-BE49-F238E27FC236}">
                <a16:creationId xmlns:a16="http://schemas.microsoft.com/office/drawing/2014/main" id="{9225EAFB-7951-5B55-40CC-F2AEF91B383E}"/>
              </a:ext>
            </a:extLst>
          </p:cNvPr>
          <p:cNvGrpSpPr/>
          <p:nvPr/>
        </p:nvGrpSpPr>
        <p:grpSpPr>
          <a:xfrm>
            <a:off x="9240410" y="4985078"/>
            <a:ext cx="2802227" cy="388882"/>
            <a:chOff x="8200596" y="5696761"/>
            <a:chExt cx="2802227" cy="388882"/>
          </a:xfrm>
        </p:grpSpPr>
        <p:sp>
          <p:nvSpPr>
            <p:cNvPr id="26" name="正方形/長方形 25">
              <a:extLst>
                <a:ext uri="{FF2B5EF4-FFF2-40B4-BE49-F238E27FC236}">
                  <a16:creationId xmlns:a16="http://schemas.microsoft.com/office/drawing/2014/main" id="{ACF72B8C-0B43-01C5-D62E-C5AB4E75796D}"/>
                </a:ext>
              </a:extLst>
            </p:cNvPr>
            <p:cNvSpPr/>
            <p:nvPr/>
          </p:nvSpPr>
          <p:spPr>
            <a:xfrm>
              <a:off x="8200596" y="5696761"/>
              <a:ext cx="683953" cy="38888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tIns="0" bIns="0" rtlCol="0" anchor="t"/>
            <a:lstStyle/>
            <a:p>
              <a:pPr algn="ctr"/>
              <a:endParaRPr kumimoji="1" lang="ja-JP" altLang="en-US" sz="1100" dirty="0"/>
            </a:p>
          </p:txBody>
        </p:sp>
        <p:sp>
          <p:nvSpPr>
            <p:cNvPr id="27" name="テキスト ボックス 26">
              <a:extLst>
                <a:ext uri="{FF2B5EF4-FFF2-40B4-BE49-F238E27FC236}">
                  <a16:creationId xmlns:a16="http://schemas.microsoft.com/office/drawing/2014/main" id="{C82123E2-72AF-C86F-8005-3E552BB63494}"/>
                </a:ext>
              </a:extLst>
            </p:cNvPr>
            <p:cNvSpPr txBox="1"/>
            <p:nvPr/>
          </p:nvSpPr>
          <p:spPr>
            <a:xfrm>
              <a:off x="8891348" y="5747815"/>
              <a:ext cx="211147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200" dirty="0"/>
                <a:t>Application Business Rules</a:t>
              </a:r>
              <a:endParaRPr kumimoji="1" lang="ja-JP" altLang="en-US" sz="1200" dirty="0"/>
            </a:p>
          </p:txBody>
        </p:sp>
      </p:grpSp>
      <p:grpSp>
        <p:nvGrpSpPr>
          <p:cNvPr id="28" name="グループ化 27">
            <a:extLst>
              <a:ext uri="{FF2B5EF4-FFF2-40B4-BE49-F238E27FC236}">
                <a16:creationId xmlns:a16="http://schemas.microsoft.com/office/drawing/2014/main" id="{94CBB834-F906-A1E0-3856-0F8FA6E60E15}"/>
              </a:ext>
            </a:extLst>
          </p:cNvPr>
          <p:cNvGrpSpPr/>
          <p:nvPr/>
        </p:nvGrpSpPr>
        <p:grpSpPr>
          <a:xfrm>
            <a:off x="9240410" y="4387093"/>
            <a:ext cx="2731308" cy="388882"/>
            <a:chOff x="8200596" y="5696761"/>
            <a:chExt cx="2731308" cy="388882"/>
          </a:xfrm>
        </p:grpSpPr>
        <p:sp>
          <p:nvSpPr>
            <p:cNvPr id="29" name="正方形/長方形 28">
              <a:extLst>
                <a:ext uri="{FF2B5EF4-FFF2-40B4-BE49-F238E27FC236}">
                  <a16:creationId xmlns:a16="http://schemas.microsoft.com/office/drawing/2014/main" id="{518D5DD0-4F6A-D850-9907-59B468801B16}"/>
                </a:ext>
              </a:extLst>
            </p:cNvPr>
            <p:cNvSpPr/>
            <p:nvPr/>
          </p:nvSpPr>
          <p:spPr>
            <a:xfrm>
              <a:off x="8200596" y="5696761"/>
              <a:ext cx="683953" cy="38888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tIns="0" bIns="0" rtlCol="0" anchor="t"/>
            <a:lstStyle/>
            <a:p>
              <a:pPr algn="ctr"/>
              <a:endParaRPr kumimoji="1" lang="ja-JP" altLang="en-US" sz="1100" dirty="0"/>
            </a:p>
          </p:txBody>
        </p:sp>
        <p:sp>
          <p:nvSpPr>
            <p:cNvPr id="34" name="テキスト ボックス 33">
              <a:extLst>
                <a:ext uri="{FF2B5EF4-FFF2-40B4-BE49-F238E27FC236}">
                  <a16:creationId xmlns:a16="http://schemas.microsoft.com/office/drawing/2014/main" id="{968EB53F-0F98-6A1D-DFD1-D4620DC8CA10}"/>
                </a:ext>
              </a:extLst>
            </p:cNvPr>
            <p:cNvSpPr txBox="1"/>
            <p:nvPr/>
          </p:nvSpPr>
          <p:spPr>
            <a:xfrm>
              <a:off x="8884549" y="5751073"/>
              <a:ext cx="204735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200" dirty="0"/>
                <a:t>Enterprise Business Rules</a:t>
              </a:r>
              <a:endParaRPr kumimoji="1" lang="ja-JP" altLang="en-US" sz="1200" dirty="0"/>
            </a:p>
          </p:txBody>
        </p:sp>
      </p:grpSp>
      <p:sp>
        <p:nvSpPr>
          <p:cNvPr id="35" name="正方形/長方形 34">
            <a:extLst>
              <a:ext uri="{FF2B5EF4-FFF2-40B4-BE49-F238E27FC236}">
                <a16:creationId xmlns:a16="http://schemas.microsoft.com/office/drawing/2014/main" id="{960ED00A-55A3-561B-0024-69CBFE31B2B7}"/>
              </a:ext>
            </a:extLst>
          </p:cNvPr>
          <p:cNvSpPr/>
          <p:nvPr/>
        </p:nvSpPr>
        <p:spPr>
          <a:xfrm>
            <a:off x="9569470" y="4387093"/>
            <a:ext cx="355827" cy="38888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bIns="0" rtlCol="0" anchor="t"/>
          <a:lstStyle/>
          <a:p>
            <a:pPr algn="ctr"/>
            <a:endParaRPr kumimoji="1" lang="ja-JP" altLang="en-US" sz="1100" dirty="0"/>
          </a:p>
        </p:txBody>
      </p:sp>
      <p:cxnSp>
        <p:nvCxnSpPr>
          <p:cNvPr id="85" name="直線矢印コネクタ 84">
            <a:extLst>
              <a:ext uri="{FF2B5EF4-FFF2-40B4-BE49-F238E27FC236}">
                <a16:creationId xmlns:a16="http://schemas.microsoft.com/office/drawing/2014/main" id="{A11D15D1-FEF6-55C1-AF7F-686EFC1E1429}"/>
              </a:ext>
            </a:extLst>
          </p:cNvPr>
          <p:cNvCxnSpPr>
            <a:cxnSpLocks/>
          </p:cNvCxnSpPr>
          <p:nvPr/>
        </p:nvCxnSpPr>
        <p:spPr>
          <a:xfrm flipH="1">
            <a:off x="9225581" y="964712"/>
            <a:ext cx="533852" cy="0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arrow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8" name="テキスト ボックス 87">
            <a:extLst>
              <a:ext uri="{FF2B5EF4-FFF2-40B4-BE49-F238E27FC236}">
                <a16:creationId xmlns:a16="http://schemas.microsoft.com/office/drawing/2014/main" id="{2B1A7DE9-ADE4-EFE8-833E-D3A5C9AB5E12}"/>
              </a:ext>
            </a:extLst>
          </p:cNvPr>
          <p:cNvSpPr txBox="1"/>
          <p:nvPr/>
        </p:nvSpPr>
        <p:spPr>
          <a:xfrm>
            <a:off x="9775445" y="827940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100" dirty="0"/>
              <a:t>関連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4A331F0C-DED6-9FEE-30FF-BFA9225DBCDC}"/>
              </a:ext>
            </a:extLst>
          </p:cNvPr>
          <p:cNvSpPr/>
          <p:nvPr/>
        </p:nvSpPr>
        <p:spPr>
          <a:xfrm>
            <a:off x="6849345" y="4800521"/>
            <a:ext cx="1307945" cy="1921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dirty="0"/>
              <a:t>VendorRepositoryClient</a:t>
            </a:r>
            <a:endParaRPr kumimoji="1" lang="ja-JP" altLang="en-US" sz="800" dirty="0"/>
          </a:p>
        </p:txBody>
      </p:sp>
      <p:cxnSp>
        <p:nvCxnSpPr>
          <p:cNvPr id="15" name="直線矢印コネクタ 14">
            <a:extLst>
              <a:ext uri="{FF2B5EF4-FFF2-40B4-BE49-F238E27FC236}">
                <a16:creationId xmlns:a16="http://schemas.microsoft.com/office/drawing/2014/main" id="{1E34BBF9-93DD-9871-FFF8-C6FFE1AF24C9}"/>
              </a:ext>
            </a:extLst>
          </p:cNvPr>
          <p:cNvCxnSpPr>
            <a:cxnSpLocks/>
            <a:stCxn id="4" idx="0"/>
            <a:endCxn id="30" idx="3"/>
          </p:cNvCxnSpPr>
          <p:nvPr/>
        </p:nvCxnSpPr>
        <p:spPr>
          <a:xfrm flipH="1" flipV="1">
            <a:off x="6321182" y="4387093"/>
            <a:ext cx="1182136" cy="413428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正方形/長方形 40">
            <a:extLst>
              <a:ext uri="{FF2B5EF4-FFF2-40B4-BE49-F238E27FC236}">
                <a16:creationId xmlns:a16="http://schemas.microsoft.com/office/drawing/2014/main" id="{D907DB74-4CF6-D07C-44AD-CAF599C0D461}"/>
              </a:ext>
            </a:extLst>
          </p:cNvPr>
          <p:cNvSpPr/>
          <p:nvPr/>
        </p:nvSpPr>
        <p:spPr>
          <a:xfrm>
            <a:off x="5947629" y="668582"/>
            <a:ext cx="522515" cy="20387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dirty="0"/>
              <a:t>View</a:t>
            </a:r>
            <a:endParaRPr kumimoji="1" lang="ja-JP" altLang="en-US" sz="800" dirty="0"/>
          </a:p>
        </p:txBody>
      </p:sp>
      <p:sp>
        <p:nvSpPr>
          <p:cNvPr id="42" name="正方形/長方形 41">
            <a:extLst>
              <a:ext uri="{FF2B5EF4-FFF2-40B4-BE49-F238E27FC236}">
                <a16:creationId xmlns:a16="http://schemas.microsoft.com/office/drawing/2014/main" id="{848D761A-C49F-F165-BBB0-05A62C3267A3}"/>
              </a:ext>
            </a:extLst>
          </p:cNvPr>
          <p:cNvSpPr/>
          <p:nvPr/>
        </p:nvSpPr>
        <p:spPr>
          <a:xfrm>
            <a:off x="5855049" y="1248370"/>
            <a:ext cx="730167" cy="20387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dirty="0"/>
              <a:t>ViewModel</a:t>
            </a:r>
            <a:endParaRPr kumimoji="1" lang="ja-JP" altLang="en-US" sz="800" dirty="0"/>
          </a:p>
        </p:txBody>
      </p:sp>
      <p:cxnSp>
        <p:nvCxnSpPr>
          <p:cNvPr id="46" name="直線矢印コネクタ 45">
            <a:extLst>
              <a:ext uri="{FF2B5EF4-FFF2-40B4-BE49-F238E27FC236}">
                <a16:creationId xmlns:a16="http://schemas.microsoft.com/office/drawing/2014/main" id="{5A2EC888-3B39-BAE5-ED8B-232F35AEDB16}"/>
              </a:ext>
            </a:extLst>
          </p:cNvPr>
          <p:cNvCxnSpPr>
            <a:cxnSpLocks/>
            <a:stCxn id="41" idx="2"/>
            <a:endCxn id="42" idx="0"/>
          </p:cNvCxnSpPr>
          <p:nvPr/>
        </p:nvCxnSpPr>
        <p:spPr>
          <a:xfrm>
            <a:off x="6208887" y="872461"/>
            <a:ext cx="11246" cy="375909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正方形/長方形 61">
            <a:extLst>
              <a:ext uri="{FF2B5EF4-FFF2-40B4-BE49-F238E27FC236}">
                <a16:creationId xmlns:a16="http://schemas.microsoft.com/office/drawing/2014/main" id="{A98648DD-CA39-A44E-987B-867781F0F296}"/>
              </a:ext>
            </a:extLst>
          </p:cNvPr>
          <p:cNvSpPr/>
          <p:nvPr/>
        </p:nvSpPr>
        <p:spPr>
          <a:xfrm>
            <a:off x="5279232" y="3545375"/>
            <a:ext cx="593294" cy="20387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dirty="0"/>
              <a:t>TaxRate</a:t>
            </a:r>
            <a:endParaRPr kumimoji="1" lang="ja-JP" altLang="en-US" sz="800" dirty="0"/>
          </a:p>
        </p:txBody>
      </p:sp>
      <p:cxnSp>
        <p:nvCxnSpPr>
          <p:cNvPr id="63" name="直線矢印コネクタ 62">
            <a:extLst>
              <a:ext uri="{FF2B5EF4-FFF2-40B4-BE49-F238E27FC236}">
                <a16:creationId xmlns:a16="http://schemas.microsoft.com/office/drawing/2014/main" id="{28DDE0D9-A709-A24B-FFDC-A52EEE59F4B9}"/>
              </a:ext>
            </a:extLst>
          </p:cNvPr>
          <p:cNvCxnSpPr>
            <a:cxnSpLocks/>
            <a:stCxn id="10" idx="3"/>
            <a:endCxn id="62" idx="1"/>
          </p:cNvCxnSpPr>
          <p:nvPr/>
        </p:nvCxnSpPr>
        <p:spPr>
          <a:xfrm flipV="1">
            <a:off x="4942685" y="3647315"/>
            <a:ext cx="336547" cy="295962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arrow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9" name="テキスト ボックス 98">
            <a:extLst>
              <a:ext uri="{FF2B5EF4-FFF2-40B4-BE49-F238E27FC236}">
                <a16:creationId xmlns:a16="http://schemas.microsoft.com/office/drawing/2014/main" id="{AA5D5232-5BEE-A25B-45B1-13CD85F12513}"/>
              </a:ext>
            </a:extLst>
          </p:cNvPr>
          <p:cNvSpPr txBox="1"/>
          <p:nvPr/>
        </p:nvSpPr>
        <p:spPr>
          <a:xfrm>
            <a:off x="4885323" y="3050799"/>
            <a:ext cx="1257074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100" dirty="0"/>
              <a:t>AdventureWorks</a:t>
            </a:r>
            <a:endParaRPr kumimoji="1" lang="en-US" altLang="ja-JP" sz="1200" dirty="0"/>
          </a:p>
          <a:p>
            <a:pPr algn="ctr"/>
            <a:r>
              <a:rPr kumimoji="1" lang="ja-JP" altLang="en-US" sz="1200" dirty="0"/>
              <a:t>ドメイン</a:t>
            </a:r>
          </a:p>
        </p:txBody>
      </p:sp>
      <p:sp>
        <p:nvSpPr>
          <p:cNvPr id="143" name="正方形/長方形 142">
            <a:extLst>
              <a:ext uri="{FF2B5EF4-FFF2-40B4-BE49-F238E27FC236}">
                <a16:creationId xmlns:a16="http://schemas.microsoft.com/office/drawing/2014/main" id="{911F935A-0D88-78F3-98CB-FF65845765DE}"/>
              </a:ext>
            </a:extLst>
          </p:cNvPr>
          <p:cNvSpPr/>
          <p:nvPr/>
        </p:nvSpPr>
        <p:spPr>
          <a:xfrm>
            <a:off x="6381991" y="5395909"/>
            <a:ext cx="1401768" cy="1921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dirty="0"/>
              <a:t>IVendorRepositoryService</a:t>
            </a:r>
            <a:endParaRPr kumimoji="1" lang="ja-JP" altLang="en-US" sz="800" dirty="0"/>
          </a:p>
        </p:txBody>
      </p:sp>
      <p:sp>
        <p:nvSpPr>
          <p:cNvPr id="144" name="正方形/長方形 143">
            <a:extLst>
              <a:ext uri="{FF2B5EF4-FFF2-40B4-BE49-F238E27FC236}">
                <a16:creationId xmlns:a16="http://schemas.microsoft.com/office/drawing/2014/main" id="{F8FE543C-2B75-CE7A-8296-FEF7139D3CDA}"/>
              </a:ext>
            </a:extLst>
          </p:cNvPr>
          <p:cNvSpPr/>
          <p:nvPr/>
        </p:nvSpPr>
        <p:spPr>
          <a:xfrm>
            <a:off x="5726600" y="5944525"/>
            <a:ext cx="1364588" cy="1921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dirty="0"/>
              <a:t>VendorRepositoryService</a:t>
            </a:r>
            <a:endParaRPr kumimoji="1" lang="ja-JP" altLang="en-US" sz="800" dirty="0"/>
          </a:p>
        </p:txBody>
      </p:sp>
      <p:cxnSp>
        <p:nvCxnSpPr>
          <p:cNvPr id="145" name="直線矢印コネクタ 144">
            <a:extLst>
              <a:ext uri="{FF2B5EF4-FFF2-40B4-BE49-F238E27FC236}">
                <a16:creationId xmlns:a16="http://schemas.microsoft.com/office/drawing/2014/main" id="{F2AEEA68-0FB8-4DC0-DCBD-797E787F939D}"/>
              </a:ext>
            </a:extLst>
          </p:cNvPr>
          <p:cNvCxnSpPr>
            <a:cxnSpLocks/>
            <a:stCxn id="4" idx="2"/>
            <a:endCxn id="143" idx="0"/>
          </p:cNvCxnSpPr>
          <p:nvPr/>
        </p:nvCxnSpPr>
        <p:spPr>
          <a:xfrm flipH="1">
            <a:off x="7082875" y="4992652"/>
            <a:ext cx="420443" cy="403257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arrow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1" name="直線矢印コネクタ 150">
            <a:extLst>
              <a:ext uri="{FF2B5EF4-FFF2-40B4-BE49-F238E27FC236}">
                <a16:creationId xmlns:a16="http://schemas.microsoft.com/office/drawing/2014/main" id="{948FA136-FC6B-C86E-8662-6A5722464BC8}"/>
              </a:ext>
            </a:extLst>
          </p:cNvPr>
          <p:cNvCxnSpPr>
            <a:cxnSpLocks/>
            <a:stCxn id="144" idx="0"/>
            <a:endCxn id="143" idx="2"/>
          </p:cNvCxnSpPr>
          <p:nvPr/>
        </p:nvCxnSpPr>
        <p:spPr>
          <a:xfrm flipV="1">
            <a:off x="6408894" y="5588040"/>
            <a:ext cx="673981" cy="356485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9" name="直線矢印コネクタ 168">
            <a:extLst>
              <a:ext uri="{FF2B5EF4-FFF2-40B4-BE49-F238E27FC236}">
                <a16:creationId xmlns:a16="http://schemas.microsoft.com/office/drawing/2014/main" id="{F28BBDEA-4F70-4914-689F-9FF5F72D2C2A}"/>
              </a:ext>
            </a:extLst>
          </p:cNvPr>
          <p:cNvCxnSpPr>
            <a:cxnSpLocks/>
            <a:stCxn id="144" idx="0"/>
            <a:endCxn id="30" idx="2"/>
          </p:cNvCxnSpPr>
          <p:nvPr/>
        </p:nvCxnSpPr>
        <p:spPr>
          <a:xfrm flipH="1" flipV="1">
            <a:off x="5779738" y="4489032"/>
            <a:ext cx="629156" cy="1455493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arrow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83A4021A-FD8E-92DC-2DFB-7D70B038D8AF}"/>
              </a:ext>
            </a:extLst>
          </p:cNvPr>
          <p:cNvSpPr txBox="1"/>
          <p:nvPr/>
        </p:nvSpPr>
        <p:spPr>
          <a:xfrm>
            <a:off x="6238525" y="314714"/>
            <a:ext cx="172675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900" dirty="0">
                <a:highlight>
                  <a:srgbClr val="FFFF00"/>
                </a:highlight>
              </a:rPr>
              <a:t>1. </a:t>
            </a:r>
            <a:r>
              <a:rPr kumimoji="1" lang="ja-JP" altLang="en-US" sz="900" dirty="0">
                <a:highlight>
                  <a:srgbClr val="FFFF00"/>
                </a:highlight>
              </a:rPr>
              <a:t>ユーザーが</a:t>
            </a:r>
            <a:r>
              <a:rPr kumimoji="1" lang="en-US" altLang="ja-JP" sz="900" dirty="0">
                <a:highlight>
                  <a:srgbClr val="FFFF00"/>
                </a:highlight>
              </a:rPr>
              <a:t>View</a:t>
            </a:r>
            <a:r>
              <a:rPr kumimoji="1" lang="ja-JP" altLang="en-US" sz="900" dirty="0">
                <a:highlight>
                  <a:srgbClr val="FFFF00"/>
                </a:highlight>
              </a:rPr>
              <a:t>を操作する</a:t>
            </a:r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A4F3768F-E66A-DC39-9600-DD8923CD41EC}"/>
              </a:ext>
            </a:extLst>
          </p:cNvPr>
          <p:cNvSpPr txBox="1"/>
          <p:nvPr/>
        </p:nvSpPr>
        <p:spPr>
          <a:xfrm>
            <a:off x="6201790" y="946592"/>
            <a:ext cx="162576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900" dirty="0">
                <a:highlight>
                  <a:srgbClr val="FFFF00"/>
                </a:highlight>
              </a:rPr>
              <a:t>2. View</a:t>
            </a:r>
            <a:r>
              <a:rPr kumimoji="1" lang="ja-JP" altLang="en-US" sz="900" dirty="0">
                <a:highlight>
                  <a:srgbClr val="FFFF00"/>
                </a:highlight>
              </a:rPr>
              <a:t>は</a:t>
            </a:r>
            <a:r>
              <a:rPr kumimoji="1" lang="en-US" altLang="ja-JP" sz="900" dirty="0">
                <a:highlight>
                  <a:srgbClr val="FFFF00"/>
                </a:highlight>
              </a:rPr>
              <a:t>ViewModel</a:t>
            </a:r>
            <a:r>
              <a:rPr kumimoji="1" lang="ja-JP" altLang="en-US" sz="900" dirty="0">
                <a:highlight>
                  <a:srgbClr val="FFFF00"/>
                </a:highlight>
              </a:rPr>
              <a:t>を呼ぶ</a:t>
            </a:r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B3B7F709-6543-773A-E04B-13FD3336641F}"/>
              </a:ext>
            </a:extLst>
          </p:cNvPr>
          <p:cNvSpPr txBox="1"/>
          <p:nvPr/>
        </p:nvSpPr>
        <p:spPr>
          <a:xfrm>
            <a:off x="5649356" y="3794005"/>
            <a:ext cx="390523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900" dirty="0">
                <a:highlight>
                  <a:srgbClr val="FFFF00"/>
                </a:highlight>
              </a:rPr>
              <a:t>3. ViewModel</a:t>
            </a:r>
            <a:r>
              <a:rPr kumimoji="1" lang="ja-JP" altLang="en-US" sz="900" dirty="0">
                <a:highlight>
                  <a:srgbClr val="FFFF00"/>
                </a:highlight>
              </a:rPr>
              <a:t>はリポジトリーを呼び出してエンティティの取得を試みる</a:t>
            </a:r>
          </a:p>
        </p:txBody>
      </p:sp>
      <p:cxnSp>
        <p:nvCxnSpPr>
          <p:cNvPr id="94" name="直線矢印コネクタ 93">
            <a:extLst>
              <a:ext uri="{FF2B5EF4-FFF2-40B4-BE49-F238E27FC236}">
                <a16:creationId xmlns:a16="http://schemas.microsoft.com/office/drawing/2014/main" id="{ACA23253-FB08-3D92-03CD-6B83A4575206}"/>
              </a:ext>
            </a:extLst>
          </p:cNvPr>
          <p:cNvCxnSpPr>
            <a:cxnSpLocks/>
            <a:stCxn id="42" idx="2"/>
            <a:endCxn id="30" idx="0"/>
          </p:cNvCxnSpPr>
          <p:nvPr/>
        </p:nvCxnSpPr>
        <p:spPr>
          <a:xfrm flipH="1">
            <a:off x="5779738" y="1452249"/>
            <a:ext cx="440395" cy="2832904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arrow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422188DF-2013-25C5-A063-B37976BD4F81}"/>
              </a:ext>
            </a:extLst>
          </p:cNvPr>
          <p:cNvSpPr txBox="1"/>
          <p:nvPr/>
        </p:nvSpPr>
        <p:spPr>
          <a:xfrm>
            <a:off x="6858506" y="5051342"/>
            <a:ext cx="349326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900" dirty="0">
                <a:highlight>
                  <a:srgbClr val="FFFF00"/>
                </a:highlight>
              </a:rPr>
              <a:t>4. </a:t>
            </a:r>
            <a:r>
              <a:rPr kumimoji="1" lang="ja-JP" altLang="en-US" sz="900" dirty="0">
                <a:highlight>
                  <a:srgbClr val="FFFF00"/>
                </a:highlight>
              </a:rPr>
              <a:t>クライアントから</a:t>
            </a:r>
            <a:r>
              <a:rPr kumimoji="1" lang="en-US" altLang="ja-JP" sz="900" dirty="0">
                <a:highlight>
                  <a:srgbClr val="FFFF00"/>
                </a:highlight>
              </a:rPr>
              <a:t>gRPC</a:t>
            </a:r>
            <a:r>
              <a:rPr kumimoji="1" lang="ja-JP" altLang="en-US" sz="900" dirty="0">
                <a:highlight>
                  <a:srgbClr val="FFFF00"/>
                </a:highlight>
              </a:rPr>
              <a:t>を利用してサーバーサイドを呼び出す</a:t>
            </a:r>
          </a:p>
        </p:txBody>
      </p:sp>
      <p:sp>
        <p:nvSpPr>
          <p:cNvPr id="44" name="テキスト ボックス 43">
            <a:extLst>
              <a:ext uri="{FF2B5EF4-FFF2-40B4-BE49-F238E27FC236}">
                <a16:creationId xmlns:a16="http://schemas.microsoft.com/office/drawing/2014/main" id="{F3E2BDB3-B078-785A-0624-E7BA95B9FD85}"/>
              </a:ext>
            </a:extLst>
          </p:cNvPr>
          <p:cNvSpPr txBox="1"/>
          <p:nvPr/>
        </p:nvSpPr>
        <p:spPr>
          <a:xfrm>
            <a:off x="3497027" y="4663275"/>
            <a:ext cx="2390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900" dirty="0">
                <a:highlight>
                  <a:srgbClr val="FFFF00"/>
                </a:highlight>
              </a:rPr>
              <a:t>5. </a:t>
            </a:r>
            <a:r>
              <a:rPr kumimoji="1" lang="ja-JP" altLang="en-US" sz="900" dirty="0">
                <a:highlight>
                  <a:srgbClr val="FFFF00"/>
                </a:highlight>
              </a:rPr>
              <a:t>サーバーサイドはリポジトリーの実装を</a:t>
            </a:r>
            <a:endParaRPr kumimoji="1" lang="en-US" altLang="ja-JP" sz="900" dirty="0">
              <a:highlight>
                <a:srgbClr val="FFFF00"/>
              </a:highlight>
            </a:endParaRPr>
          </a:p>
          <a:p>
            <a:r>
              <a:rPr kumimoji="1" lang="ja-JP" altLang="en-US" sz="900" dirty="0">
                <a:highlight>
                  <a:srgbClr val="FFFF00"/>
                </a:highlight>
              </a:rPr>
              <a:t>　 呼び出してエンティティを取得する</a:t>
            </a:r>
          </a:p>
        </p:txBody>
      </p:sp>
      <p:cxnSp>
        <p:nvCxnSpPr>
          <p:cNvPr id="33" name="直線矢印コネクタ 32">
            <a:extLst>
              <a:ext uri="{FF2B5EF4-FFF2-40B4-BE49-F238E27FC236}">
                <a16:creationId xmlns:a16="http://schemas.microsoft.com/office/drawing/2014/main" id="{F14900EF-3AF4-F268-B2C6-1188474FF171}"/>
              </a:ext>
            </a:extLst>
          </p:cNvPr>
          <p:cNvCxnSpPr>
            <a:cxnSpLocks/>
            <a:stCxn id="31" idx="0"/>
            <a:endCxn id="30" idx="2"/>
          </p:cNvCxnSpPr>
          <p:nvPr/>
        </p:nvCxnSpPr>
        <p:spPr>
          <a:xfrm flipV="1">
            <a:off x="4285027" y="4489032"/>
            <a:ext cx="1494711" cy="961667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805272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1CC355F5-CAA3-ACE3-284D-2A3741AAF8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024" y="0"/>
            <a:ext cx="107779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86106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1CC355F5-CAA3-ACE3-284D-2A3741AAF8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024" y="0"/>
            <a:ext cx="10777952" cy="6858000"/>
          </a:xfrm>
          <a:prstGeom prst="rect">
            <a:avLst/>
          </a:prstGeom>
        </p:spPr>
      </p:pic>
      <p:sp>
        <p:nvSpPr>
          <p:cNvPr id="2" name="フリーフォーム: 図形 1">
            <a:extLst>
              <a:ext uri="{FF2B5EF4-FFF2-40B4-BE49-F238E27FC236}">
                <a16:creationId xmlns:a16="http://schemas.microsoft.com/office/drawing/2014/main" id="{4D250D1F-64FF-8554-E4E8-DE4D30899028}"/>
              </a:ext>
            </a:extLst>
          </p:cNvPr>
          <p:cNvSpPr/>
          <p:nvPr/>
        </p:nvSpPr>
        <p:spPr>
          <a:xfrm>
            <a:off x="5935862" y="421054"/>
            <a:ext cx="4563925" cy="5939692"/>
          </a:xfrm>
          <a:custGeom>
            <a:avLst/>
            <a:gdLst>
              <a:gd name="connsiteX0" fmla="*/ 329634 w 4563925"/>
              <a:gd name="connsiteY0" fmla="*/ 0 h 5939692"/>
              <a:gd name="connsiteX1" fmla="*/ 368711 w 4563925"/>
              <a:gd name="connsiteY1" fmla="*/ 3634154 h 5939692"/>
              <a:gd name="connsiteX2" fmla="*/ 4065388 w 4563925"/>
              <a:gd name="connsiteY2" fmla="*/ 4243754 h 5939692"/>
              <a:gd name="connsiteX3" fmla="*/ 4166988 w 4563925"/>
              <a:gd name="connsiteY3" fmla="*/ 5838092 h 5939692"/>
              <a:gd name="connsiteX4" fmla="*/ 720403 w 4563925"/>
              <a:gd name="connsiteY4" fmla="*/ 4314092 h 5939692"/>
              <a:gd name="connsiteX5" fmla="*/ 110803 w 4563925"/>
              <a:gd name="connsiteY5" fmla="*/ 5939692 h 5939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63925" h="5939692">
                <a:moveTo>
                  <a:pt x="329634" y="0"/>
                </a:moveTo>
                <a:cubicBezTo>
                  <a:pt x="37859" y="1463431"/>
                  <a:pt x="-253915" y="2926862"/>
                  <a:pt x="368711" y="3634154"/>
                </a:cubicBezTo>
                <a:cubicBezTo>
                  <a:pt x="991337" y="4341446"/>
                  <a:pt x="3432342" y="3876431"/>
                  <a:pt x="4065388" y="4243754"/>
                </a:cubicBezTo>
                <a:cubicBezTo>
                  <a:pt x="4698434" y="4611077"/>
                  <a:pt x="4724485" y="5826369"/>
                  <a:pt x="4166988" y="5838092"/>
                </a:cubicBezTo>
                <a:cubicBezTo>
                  <a:pt x="3609491" y="5849815"/>
                  <a:pt x="1396434" y="4297159"/>
                  <a:pt x="720403" y="4314092"/>
                </a:cubicBezTo>
                <a:cubicBezTo>
                  <a:pt x="44372" y="4331025"/>
                  <a:pt x="77587" y="5135358"/>
                  <a:pt x="110803" y="5939692"/>
                </a:cubicBezTo>
              </a:path>
            </a:pathLst>
          </a:custGeom>
          <a:noFill/>
          <a:ln w="57150"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97755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楕円 10">
            <a:extLst>
              <a:ext uri="{FF2B5EF4-FFF2-40B4-BE49-F238E27FC236}">
                <a16:creationId xmlns:a16="http://schemas.microsoft.com/office/drawing/2014/main" id="{61F6DF7D-A748-EE48-3EDD-9DD5FF2C9BD6}"/>
              </a:ext>
            </a:extLst>
          </p:cNvPr>
          <p:cNvSpPr/>
          <p:nvPr/>
        </p:nvSpPr>
        <p:spPr>
          <a:xfrm>
            <a:off x="2188408" y="102870"/>
            <a:ext cx="6713220" cy="671322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bIns="0" rtlCol="0" anchor="t"/>
          <a:lstStyle/>
          <a:p>
            <a:pPr algn="ctr"/>
            <a:endParaRPr kumimoji="1" lang="ja-JP" altLang="en-US" sz="1100" dirty="0"/>
          </a:p>
        </p:txBody>
      </p:sp>
      <p:sp>
        <p:nvSpPr>
          <p:cNvPr id="5" name="楕円 4">
            <a:extLst>
              <a:ext uri="{FF2B5EF4-FFF2-40B4-BE49-F238E27FC236}">
                <a16:creationId xmlns:a16="http://schemas.microsoft.com/office/drawing/2014/main" id="{D8B52D55-1ACB-79D8-60DE-A16C4075EF0A}"/>
              </a:ext>
            </a:extLst>
          </p:cNvPr>
          <p:cNvSpPr/>
          <p:nvPr/>
        </p:nvSpPr>
        <p:spPr>
          <a:xfrm>
            <a:off x="2489083" y="428957"/>
            <a:ext cx="6061046" cy="6061046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bIns="0" rtlCol="0" anchor="t"/>
          <a:lstStyle/>
          <a:p>
            <a:pPr algn="ctr"/>
            <a:endParaRPr kumimoji="1" lang="ja-JP" altLang="en-US" sz="1100" dirty="0"/>
          </a:p>
        </p:txBody>
      </p:sp>
      <p:sp>
        <p:nvSpPr>
          <p:cNvPr id="59" name="楕円 58">
            <a:extLst>
              <a:ext uri="{FF2B5EF4-FFF2-40B4-BE49-F238E27FC236}">
                <a16:creationId xmlns:a16="http://schemas.microsoft.com/office/drawing/2014/main" id="{4B1A5908-B043-7189-0547-2A88C3D33D7C}"/>
              </a:ext>
            </a:extLst>
          </p:cNvPr>
          <p:cNvSpPr/>
          <p:nvPr/>
        </p:nvSpPr>
        <p:spPr>
          <a:xfrm>
            <a:off x="3605728" y="1520190"/>
            <a:ext cx="3878580" cy="387858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bIns="0" rtlCol="0" anchor="t"/>
          <a:lstStyle/>
          <a:p>
            <a:pPr algn="ctr"/>
            <a:endParaRPr kumimoji="1" lang="ja-JP" altLang="en-US" sz="1600" dirty="0"/>
          </a:p>
        </p:txBody>
      </p:sp>
      <p:sp>
        <p:nvSpPr>
          <p:cNvPr id="3" name="楕円 2">
            <a:extLst>
              <a:ext uri="{FF2B5EF4-FFF2-40B4-BE49-F238E27FC236}">
                <a16:creationId xmlns:a16="http://schemas.microsoft.com/office/drawing/2014/main" id="{FD5F7EEE-98CD-3F37-082F-E28F6540080E}"/>
              </a:ext>
            </a:extLst>
          </p:cNvPr>
          <p:cNvSpPr/>
          <p:nvPr/>
        </p:nvSpPr>
        <p:spPr>
          <a:xfrm>
            <a:off x="4188658" y="2103120"/>
            <a:ext cx="2712720" cy="271272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bIns="0" rtlCol="0" anchor="t"/>
          <a:lstStyle/>
          <a:p>
            <a:pPr algn="ctr"/>
            <a:endParaRPr kumimoji="1" lang="ja-JP" altLang="en-US" sz="1100" dirty="0"/>
          </a:p>
        </p:txBody>
      </p:sp>
      <p:sp>
        <p:nvSpPr>
          <p:cNvPr id="52" name="楕円 51">
            <a:extLst>
              <a:ext uri="{FF2B5EF4-FFF2-40B4-BE49-F238E27FC236}">
                <a16:creationId xmlns:a16="http://schemas.microsoft.com/office/drawing/2014/main" id="{FFE21E94-485A-C504-A486-1BA75B83CD04}"/>
              </a:ext>
            </a:extLst>
          </p:cNvPr>
          <p:cNvSpPr/>
          <p:nvPr/>
        </p:nvSpPr>
        <p:spPr>
          <a:xfrm>
            <a:off x="4880734" y="2803519"/>
            <a:ext cx="1277743" cy="1250962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bIns="0" rtlCol="0" anchor="t"/>
          <a:lstStyle/>
          <a:p>
            <a:pPr algn="ctr"/>
            <a:endParaRPr kumimoji="1" lang="ja-JP" altLang="en-US" sz="1600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7BC21E71-31D6-3669-41F4-DA16D9DF5ADC}"/>
              </a:ext>
            </a:extLst>
          </p:cNvPr>
          <p:cNvSpPr txBox="1"/>
          <p:nvPr/>
        </p:nvSpPr>
        <p:spPr>
          <a:xfrm>
            <a:off x="4991020" y="2317193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200" dirty="0"/>
              <a:t>購買ドメイン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6335DE73-44DD-9E74-441B-19CAE7799FA4}"/>
              </a:ext>
            </a:extLst>
          </p:cNvPr>
          <p:cNvSpPr txBox="1"/>
          <p:nvPr/>
        </p:nvSpPr>
        <p:spPr>
          <a:xfrm>
            <a:off x="4991020" y="1707356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200" dirty="0"/>
              <a:t>ユースケース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4AA4408E-BAFB-5176-6604-E8A23E3A94FF}"/>
              </a:ext>
            </a:extLst>
          </p:cNvPr>
          <p:cNvSpPr txBox="1"/>
          <p:nvPr/>
        </p:nvSpPr>
        <p:spPr>
          <a:xfrm rot="2860399">
            <a:off x="2481656" y="5469640"/>
            <a:ext cx="1511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200" dirty="0"/>
              <a:t>DB</a:t>
            </a:r>
            <a:r>
              <a:rPr kumimoji="1" lang="ja-JP" altLang="en-US" sz="1200" dirty="0"/>
              <a:t>（</a:t>
            </a:r>
            <a:r>
              <a:rPr kumimoji="1" lang="en-US" altLang="ja-JP" sz="1200" dirty="0"/>
              <a:t>SQL</a:t>
            </a:r>
            <a:r>
              <a:rPr kumimoji="1" lang="ja-JP" altLang="en-US" sz="1200" dirty="0"/>
              <a:t> </a:t>
            </a:r>
            <a:r>
              <a:rPr kumimoji="1" lang="en-US" altLang="ja-JP" sz="1200" dirty="0"/>
              <a:t>Server</a:t>
            </a:r>
            <a:r>
              <a:rPr kumimoji="1" lang="ja-JP" altLang="en-US" sz="1200" dirty="0"/>
              <a:t>）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AC990C2C-0114-CB69-C9A5-F2BC15A6AE81}"/>
              </a:ext>
            </a:extLst>
          </p:cNvPr>
          <p:cNvSpPr txBox="1"/>
          <p:nvPr/>
        </p:nvSpPr>
        <p:spPr>
          <a:xfrm>
            <a:off x="5040402" y="103658"/>
            <a:ext cx="9877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200" dirty="0"/>
              <a:t>UI</a:t>
            </a:r>
            <a:r>
              <a:rPr kumimoji="1" lang="ja-JP" altLang="en-US" sz="1200" dirty="0"/>
              <a:t>（</a:t>
            </a:r>
            <a:r>
              <a:rPr kumimoji="1" lang="en-US" altLang="ja-JP" sz="1200" dirty="0"/>
              <a:t>WPF</a:t>
            </a:r>
            <a:r>
              <a:rPr kumimoji="1" lang="ja-JP" altLang="en-US" sz="1200" dirty="0"/>
              <a:t>）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986B2D26-80C0-618F-02ED-D175574E544B}"/>
              </a:ext>
            </a:extLst>
          </p:cNvPr>
          <p:cNvSpPr txBox="1"/>
          <p:nvPr/>
        </p:nvSpPr>
        <p:spPr>
          <a:xfrm rot="18838972">
            <a:off x="6956017" y="5366979"/>
            <a:ext cx="19511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200" dirty="0"/>
              <a:t>Web</a:t>
            </a:r>
            <a:r>
              <a:rPr kumimoji="1" lang="ja-JP" altLang="en-US" sz="1200" dirty="0"/>
              <a:t> </a:t>
            </a:r>
            <a:r>
              <a:rPr kumimoji="1" lang="en-US" altLang="ja-JP" sz="1200" dirty="0"/>
              <a:t>API</a:t>
            </a:r>
            <a:r>
              <a:rPr kumimoji="1" lang="ja-JP" altLang="en-US" sz="1200" dirty="0"/>
              <a:t>（</a:t>
            </a:r>
            <a:r>
              <a:rPr kumimoji="1" lang="en-US" altLang="ja-JP" sz="1200" dirty="0"/>
              <a:t>MagicOnion</a:t>
            </a:r>
            <a:r>
              <a:rPr kumimoji="1" lang="ja-JP" altLang="en-US" sz="1200" dirty="0"/>
              <a:t>）</a:t>
            </a: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DD300987-8C66-D866-FD9B-7DE8F5A9242A}"/>
              </a:ext>
            </a:extLst>
          </p:cNvPr>
          <p:cNvSpPr/>
          <p:nvPr/>
        </p:nvSpPr>
        <p:spPr>
          <a:xfrm>
            <a:off x="4420170" y="3841337"/>
            <a:ext cx="522515" cy="20387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dirty="0"/>
              <a:t>Vendor</a:t>
            </a:r>
            <a:endParaRPr kumimoji="1" lang="ja-JP" altLang="en-US" sz="800" dirty="0"/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731D1CC2-2DD9-DD83-5AFE-6F5922CAD473}"/>
              </a:ext>
            </a:extLst>
          </p:cNvPr>
          <p:cNvSpPr/>
          <p:nvPr/>
        </p:nvSpPr>
        <p:spPr>
          <a:xfrm>
            <a:off x="5238293" y="4285153"/>
            <a:ext cx="1082889" cy="20387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dirty="0"/>
              <a:t>IVendorRepository</a:t>
            </a:r>
            <a:endParaRPr kumimoji="1" lang="ja-JP" altLang="en-US" sz="800" dirty="0"/>
          </a:p>
        </p:txBody>
      </p:sp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A5EBE216-8792-3469-315F-DDFD8F1C2193}"/>
              </a:ext>
            </a:extLst>
          </p:cNvPr>
          <p:cNvSpPr/>
          <p:nvPr/>
        </p:nvSpPr>
        <p:spPr>
          <a:xfrm>
            <a:off x="3759340" y="5450699"/>
            <a:ext cx="1051374" cy="1921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dirty="0"/>
              <a:t>VendorRepository</a:t>
            </a:r>
            <a:endParaRPr kumimoji="1" lang="ja-JP" altLang="en-US" sz="800" dirty="0"/>
          </a:p>
        </p:txBody>
      </p:sp>
      <p:cxnSp>
        <p:nvCxnSpPr>
          <p:cNvPr id="32" name="直線矢印コネクタ 31">
            <a:extLst>
              <a:ext uri="{FF2B5EF4-FFF2-40B4-BE49-F238E27FC236}">
                <a16:creationId xmlns:a16="http://schemas.microsoft.com/office/drawing/2014/main" id="{DCD3C585-B900-CC94-C843-D931DC59920A}"/>
              </a:ext>
            </a:extLst>
          </p:cNvPr>
          <p:cNvCxnSpPr>
            <a:cxnSpLocks/>
            <a:stCxn id="30" idx="1"/>
            <a:endCxn id="10" idx="2"/>
          </p:cNvCxnSpPr>
          <p:nvPr/>
        </p:nvCxnSpPr>
        <p:spPr>
          <a:xfrm flipH="1" flipV="1">
            <a:off x="4681428" y="4045216"/>
            <a:ext cx="556865" cy="341877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4A331F0C-DED6-9FEE-30FF-BFA9225DBCDC}"/>
              </a:ext>
            </a:extLst>
          </p:cNvPr>
          <p:cNvSpPr/>
          <p:nvPr/>
        </p:nvSpPr>
        <p:spPr>
          <a:xfrm>
            <a:off x="6849345" y="4800521"/>
            <a:ext cx="1307945" cy="1921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dirty="0"/>
              <a:t>VendorRepositoryClient</a:t>
            </a:r>
            <a:endParaRPr kumimoji="1" lang="ja-JP" altLang="en-US" sz="800" dirty="0"/>
          </a:p>
        </p:txBody>
      </p:sp>
      <p:cxnSp>
        <p:nvCxnSpPr>
          <p:cNvPr id="15" name="直線矢印コネクタ 14">
            <a:extLst>
              <a:ext uri="{FF2B5EF4-FFF2-40B4-BE49-F238E27FC236}">
                <a16:creationId xmlns:a16="http://schemas.microsoft.com/office/drawing/2014/main" id="{1E34BBF9-93DD-9871-FFF8-C6FFE1AF24C9}"/>
              </a:ext>
            </a:extLst>
          </p:cNvPr>
          <p:cNvCxnSpPr>
            <a:cxnSpLocks/>
            <a:stCxn id="4" idx="0"/>
            <a:endCxn id="30" idx="3"/>
          </p:cNvCxnSpPr>
          <p:nvPr/>
        </p:nvCxnSpPr>
        <p:spPr>
          <a:xfrm flipH="1" flipV="1">
            <a:off x="6321182" y="4387093"/>
            <a:ext cx="1182136" cy="413428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正方形/長方形 40">
            <a:extLst>
              <a:ext uri="{FF2B5EF4-FFF2-40B4-BE49-F238E27FC236}">
                <a16:creationId xmlns:a16="http://schemas.microsoft.com/office/drawing/2014/main" id="{D907DB74-4CF6-D07C-44AD-CAF599C0D461}"/>
              </a:ext>
            </a:extLst>
          </p:cNvPr>
          <p:cNvSpPr/>
          <p:nvPr/>
        </p:nvSpPr>
        <p:spPr>
          <a:xfrm>
            <a:off x="5947629" y="668582"/>
            <a:ext cx="522515" cy="20387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dirty="0"/>
              <a:t>View</a:t>
            </a:r>
            <a:endParaRPr kumimoji="1" lang="ja-JP" altLang="en-US" sz="800" dirty="0"/>
          </a:p>
        </p:txBody>
      </p:sp>
      <p:sp>
        <p:nvSpPr>
          <p:cNvPr id="42" name="正方形/長方形 41">
            <a:extLst>
              <a:ext uri="{FF2B5EF4-FFF2-40B4-BE49-F238E27FC236}">
                <a16:creationId xmlns:a16="http://schemas.microsoft.com/office/drawing/2014/main" id="{848D761A-C49F-F165-BBB0-05A62C3267A3}"/>
              </a:ext>
            </a:extLst>
          </p:cNvPr>
          <p:cNvSpPr/>
          <p:nvPr/>
        </p:nvSpPr>
        <p:spPr>
          <a:xfrm>
            <a:off x="5855049" y="1248370"/>
            <a:ext cx="730167" cy="20387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dirty="0"/>
              <a:t>ViewModel</a:t>
            </a:r>
            <a:endParaRPr kumimoji="1" lang="ja-JP" altLang="en-US" sz="800" dirty="0"/>
          </a:p>
        </p:txBody>
      </p:sp>
      <p:cxnSp>
        <p:nvCxnSpPr>
          <p:cNvPr id="46" name="直線矢印コネクタ 45">
            <a:extLst>
              <a:ext uri="{FF2B5EF4-FFF2-40B4-BE49-F238E27FC236}">
                <a16:creationId xmlns:a16="http://schemas.microsoft.com/office/drawing/2014/main" id="{5A2EC888-3B39-BAE5-ED8B-232F35AEDB16}"/>
              </a:ext>
            </a:extLst>
          </p:cNvPr>
          <p:cNvCxnSpPr>
            <a:cxnSpLocks/>
            <a:stCxn id="41" idx="2"/>
            <a:endCxn id="42" idx="0"/>
          </p:cNvCxnSpPr>
          <p:nvPr/>
        </p:nvCxnSpPr>
        <p:spPr>
          <a:xfrm>
            <a:off x="6208887" y="872461"/>
            <a:ext cx="11246" cy="375909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正方形/長方形 61">
            <a:extLst>
              <a:ext uri="{FF2B5EF4-FFF2-40B4-BE49-F238E27FC236}">
                <a16:creationId xmlns:a16="http://schemas.microsoft.com/office/drawing/2014/main" id="{A98648DD-CA39-A44E-987B-867781F0F296}"/>
              </a:ext>
            </a:extLst>
          </p:cNvPr>
          <p:cNvSpPr/>
          <p:nvPr/>
        </p:nvSpPr>
        <p:spPr>
          <a:xfrm>
            <a:off x="5279232" y="3545375"/>
            <a:ext cx="593294" cy="20387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dirty="0"/>
              <a:t>TaxRate</a:t>
            </a:r>
            <a:endParaRPr kumimoji="1" lang="ja-JP" altLang="en-US" sz="800" dirty="0"/>
          </a:p>
        </p:txBody>
      </p:sp>
      <p:cxnSp>
        <p:nvCxnSpPr>
          <p:cNvPr id="63" name="直線矢印コネクタ 62">
            <a:extLst>
              <a:ext uri="{FF2B5EF4-FFF2-40B4-BE49-F238E27FC236}">
                <a16:creationId xmlns:a16="http://schemas.microsoft.com/office/drawing/2014/main" id="{28DDE0D9-A709-A24B-FFDC-A52EEE59F4B9}"/>
              </a:ext>
            </a:extLst>
          </p:cNvPr>
          <p:cNvCxnSpPr>
            <a:cxnSpLocks/>
            <a:stCxn id="10" idx="3"/>
            <a:endCxn id="62" idx="1"/>
          </p:cNvCxnSpPr>
          <p:nvPr/>
        </p:nvCxnSpPr>
        <p:spPr>
          <a:xfrm flipV="1">
            <a:off x="4942685" y="3647315"/>
            <a:ext cx="336547" cy="295962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arrow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9" name="テキスト ボックス 98">
            <a:extLst>
              <a:ext uri="{FF2B5EF4-FFF2-40B4-BE49-F238E27FC236}">
                <a16:creationId xmlns:a16="http://schemas.microsoft.com/office/drawing/2014/main" id="{AA5D5232-5BEE-A25B-45B1-13CD85F12513}"/>
              </a:ext>
            </a:extLst>
          </p:cNvPr>
          <p:cNvSpPr txBox="1"/>
          <p:nvPr/>
        </p:nvSpPr>
        <p:spPr>
          <a:xfrm>
            <a:off x="4885323" y="3050799"/>
            <a:ext cx="1257074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100" dirty="0"/>
              <a:t>AdventureWorks</a:t>
            </a:r>
            <a:endParaRPr kumimoji="1" lang="en-US" altLang="ja-JP" sz="1200" dirty="0"/>
          </a:p>
          <a:p>
            <a:pPr algn="ctr"/>
            <a:r>
              <a:rPr kumimoji="1" lang="ja-JP" altLang="en-US" sz="1200" dirty="0"/>
              <a:t>ドメイン</a:t>
            </a:r>
          </a:p>
        </p:txBody>
      </p:sp>
      <p:sp>
        <p:nvSpPr>
          <p:cNvPr id="143" name="正方形/長方形 142">
            <a:extLst>
              <a:ext uri="{FF2B5EF4-FFF2-40B4-BE49-F238E27FC236}">
                <a16:creationId xmlns:a16="http://schemas.microsoft.com/office/drawing/2014/main" id="{911F935A-0D88-78F3-98CB-FF65845765DE}"/>
              </a:ext>
            </a:extLst>
          </p:cNvPr>
          <p:cNvSpPr/>
          <p:nvPr/>
        </p:nvSpPr>
        <p:spPr>
          <a:xfrm>
            <a:off x="6381991" y="5395909"/>
            <a:ext cx="1401768" cy="1921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dirty="0"/>
              <a:t>IVendorRepositoryService</a:t>
            </a:r>
            <a:endParaRPr kumimoji="1" lang="ja-JP" altLang="en-US" sz="800" dirty="0"/>
          </a:p>
        </p:txBody>
      </p:sp>
      <p:sp>
        <p:nvSpPr>
          <p:cNvPr id="144" name="正方形/長方形 143">
            <a:extLst>
              <a:ext uri="{FF2B5EF4-FFF2-40B4-BE49-F238E27FC236}">
                <a16:creationId xmlns:a16="http://schemas.microsoft.com/office/drawing/2014/main" id="{F8FE543C-2B75-CE7A-8296-FEF7139D3CDA}"/>
              </a:ext>
            </a:extLst>
          </p:cNvPr>
          <p:cNvSpPr/>
          <p:nvPr/>
        </p:nvSpPr>
        <p:spPr>
          <a:xfrm>
            <a:off x="5726600" y="5944525"/>
            <a:ext cx="1364588" cy="1921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dirty="0"/>
              <a:t>VendorRepositoryService</a:t>
            </a:r>
            <a:endParaRPr kumimoji="1" lang="ja-JP" altLang="en-US" sz="800" dirty="0"/>
          </a:p>
        </p:txBody>
      </p:sp>
      <p:cxnSp>
        <p:nvCxnSpPr>
          <p:cNvPr id="145" name="直線矢印コネクタ 144">
            <a:extLst>
              <a:ext uri="{FF2B5EF4-FFF2-40B4-BE49-F238E27FC236}">
                <a16:creationId xmlns:a16="http://schemas.microsoft.com/office/drawing/2014/main" id="{F2AEEA68-0FB8-4DC0-DCBD-797E787F939D}"/>
              </a:ext>
            </a:extLst>
          </p:cNvPr>
          <p:cNvCxnSpPr>
            <a:cxnSpLocks/>
            <a:stCxn id="4" idx="2"/>
            <a:endCxn id="143" idx="0"/>
          </p:cNvCxnSpPr>
          <p:nvPr/>
        </p:nvCxnSpPr>
        <p:spPr>
          <a:xfrm flipH="1">
            <a:off x="7082875" y="4992652"/>
            <a:ext cx="420443" cy="403257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arrow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1" name="直線矢印コネクタ 150">
            <a:extLst>
              <a:ext uri="{FF2B5EF4-FFF2-40B4-BE49-F238E27FC236}">
                <a16:creationId xmlns:a16="http://schemas.microsoft.com/office/drawing/2014/main" id="{948FA136-FC6B-C86E-8662-6A5722464BC8}"/>
              </a:ext>
            </a:extLst>
          </p:cNvPr>
          <p:cNvCxnSpPr>
            <a:cxnSpLocks/>
            <a:stCxn id="144" idx="0"/>
            <a:endCxn id="143" idx="2"/>
          </p:cNvCxnSpPr>
          <p:nvPr/>
        </p:nvCxnSpPr>
        <p:spPr>
          <a:xfrm flipV="1">
            <a:off x="6408894" y="5588040"/>
            <a:ext cx="673981" cy="356485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9" name="直線矢印コネクタ 168">
            <a:extLst>
              <a:ext uri="{FF2B5EF4-FFF2-40B4-BE49-F238E27FC236}">
                <a16:creationId xmlns:a16="http://schemas.microsoft.com/office/drawing/2014/main" id="{F28BBDEA-4F70-4914-689F-9FF5F72D2C2A}"/>
              </a:ext>
            </a:extLst>
          </p:cNvPr>
          <p:cNvCxnSpPr>
            <a:cxnSpLocks/>
            <a:stCxn id="144" idx="0"/>
            <a:endCxn id="30" idx="2"/>
          </p:cNvCxnSpPr>
          <p:nvPr/>
        </p:nvCxnSpPr>
        <p:spPr>
          <a:xfrm flipH="1" flipV="1">
            <a:off x="5779738" y="4489032"/>
            <a:ext cx="629156" cy="1455493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arrow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直線矢印コネクタ 93">
            <a:extLst>
              <a:ext uri="{FF2B5EF4-FFF2-40B4-BE49-F238E27FC236}">
                <a16:creationId xmlns:a16="http://schemas.microsoft.com/office/drawing/2014/main" id="{ACA23253-FB08-3D92-03CD-6B83A4575206}"/>
              </a:ext>
            </a:extLst>
          </p:cNvPr>
          <p:cNvCxnSpPr>
            <a:cxnSpLocks/>
            <a:stCxn id="42" idx="2"/>
            <a:endCxn id="30" idx="0"/>
          </p:cNvCxnSpPr>
          <p:nvPr/>
        </p:nvCxnSpPr>
        <p:spPr>
          <a:xfrm flipH="1">
            <a:off x="5779738" y="1452249"/>
            <a:ext cx="440395" cy="2832904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arrow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直線矢印コネクタ 32">
            <a:extLst>
              <a:ext uri="{FF2B5EF4-FFF2-40B4-BE49-F238E27FC236}">
                <a16:creationId xmlns:a16="http://schemas.microsoft.com/office/drawing/2014/main" id="{F14900EF-3AF4-F268-B2C6-1188474FF171}"/>
              </a:ext>
            </a:extLst>
          </p:cNvPr>
          <p:cNvCxnSpPr>
            <a:cxnSpLocks/>
            <a:stCxn id="31" idx="0"/>
            <a:endCxn id="30" idx="2"/>
          </p:cNvCxnSpPr>
          <p:nvPr/>
        </p:nvCxnSpPr>
        <p:spPr>
          <a:xfrm flipV="1">
            <a:off x="4285027" y="4489032"/>
            <a:ext cx="1494711" cy="961667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楕円 13">
            <a:extLst>
              <a:ext uri="{FF2B5EF4-FFF2-40B4-BE49-F238E27FC236}">
                <a16:creationId xmlns:a16="http://schemas.microsoft.com/office/drawing/2014/main" id="{41B99B1F-982C-9914-D4FD-0BF96ED3098F}"/>
              </a:ext>
            </a:extLst>
          </p:cNvPr>
          <p:cNvSpPr/>
          <p:nvPr/>
        </p:nvSpPr>
        <p:spPr>
          <a:xfrm>
            <a:off x="66488" y="2460390"/>
            <a:ext cx="2042444" cy="1856277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bIns="0" rtlCol="0" anchor="t"/>
          <a:lstStyle/>
          <a:p>
            <a:pPr algn="ctr"/>
            <a:endParaRPr kumimoji="1" lang="ja-JP" altLang="en-US" sz="1100" dirty="0"/>
          </a:p>
        </p:txBody>
      </p:sp>
      <p:sp>
        <p:nvSpPr>
          <p:cNvPr id="40" name="正方形/長方形 39">
            <a:extLst>
              <a:ext uri="{FF2B5EF4-FFF2-40B4-BE49-F238E27FC236}">
                <a16:creationId xmlns:a16="http://schemas.microsoft.com/office/drawing/2014/main" id="{BDDDB001-54A2-785E-3901-CE0A0172AC03}"/>
              </a:ext>
            </a:extLst>
          </p:cNvPr>
          <p:cNvSpPr/>
          <p:nvPr/>
        </p:nvSpPr>
        <p:spPr>
          <a:xfrm>
            <a:off x="712747" y="3552638"/>
            <a:ext cx="749927" cy="2235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900" dirty="0"/>
              <a:t>IDatabase</a:t>
            </a:r>
            <a:endParaRPr kumimoji="1" lang="ja-JP" altLang="en-US" sz="900" dirty="0"/>
          </a:p>
        </p:txBody>
      </p:sp>
      <p:sp>
        <p:nvSpPr>
          <p:cNvPr id="43" name="正方形/長方形 42">
            <a:extLst>
              <a:ext uri="{FF2B5EF4-FFF2-40B4-BE49-F238E27FC236}">
                <a16:creationId xmlns:a16="http://schemas.microsoft.com/office/drawing/2014/main" id="{E3409B24-3D40-E788-4C8B-9FD9BC48FB43}"/>
              </a:ext>
            </a:extLst>
          </p:cNvPr>
          <p:cNvSpPr/>
          <p:nvPr/>
        </p:nvSpPr>
        <p:spPr>
          <a:xfrm>
            <a:off x="664554" y="3108527"/>
            <a:ext cx="846312" cy="2235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900" dirty="0"/>
              <a:t>ITransaction</a:t>
            </a:r>
            <a:endParaRPr kumimoji="1" lang="ja-JP" altLang="en-US" sz="900" dirty="0"/>
          </a:p>
        </p:txBody>
      </p:sp>
      <p:cxnSp>
        <p:nvCxnSpPr>
          <p:cNvPr id="45" name="直線矢印コネクタ 44">
            <a:extLst>
              <a:ext uri="{FF2B5EF4-FFF2-40B4-BE49-F238E27FC236}">
                <a16:creationId xmlns:a16="http://schemas.microsoft.com/office/drawing/2014/main" id="{3179C7DF-1336-8E26-71F3-9C138FE80417}"/>
              </a:ext>
            </a:extLst>
          </p:cNvPr>
          <p:cNvCxnSpPr>
            <a:cxnSpLocks/>
            <a:stCxn id="40" idx="0"/>
            <a:endCxn id="43" idx="2"/>
          </p:cNvCxnSpPr>
          <p:nvPr/>
        </p:nvCxnSpPr>
        <p:spPr>
          <a:xfrm flipH="1" flipV="1">
            <a:off x="1087710" y="3332047"/>
            <a:ext cx="1" cy="220591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テキスト ボックス 46">
            <a:extLst>
              <a:ext uri="{FF2B5EF4-FFF2-40B4-BE49-F238E27FC236}">
                <a16:creationId xmlns:a16="http://schemas.microsoft.com/office/drawing/2014/main" id="{D198647C-118E-D35C-1C9E-81088F591FF7}"/>
              </a:ext>
            </a:extLst>
          </p:cNvPr>
          <p:cNvSpPr txBox="1"/>
          <p:nvPr/>
        </p:nvSpPr>
        <p:spPr>
          <a:xfrm>
            <a:off x="233396" y="2544351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200" dirty="0"/>
              <a:t>&lt;</a:t>
            </a:r>
            <a:r>
              <a:rPr kumimoji="1" lang="ja-JP" altLang="en-US" sz="1200" dirty="0"/>
              <a:t>サプライヤー</a:t>
            </a:r>
            <a:r>
              <a:rPr kumimoji="1" lang="en-US" altLang="ja-JP" sz="1200" dirty="0"/>
              <a:t>&gt;</a:t>
            </a:r>
          </a:p>
          <a:p>
            <a:pPr algn="ctr"/>
            <a:r>
              <a:rPr kumimoji="1" lang="ja-JP" altLang="en-US" sz="1200" dirty="0"/>
              <a:t>データベースドメイン</a:t>
            </a:r>
          </a:p>
        </p:txBody>
      </p:sp>
      <p:sp>
        <p:nvSpPr>
          <p:cNvPr id="48" name="正方形/長方形 47">
            <a:extLst>
              <a:ext uri="{FF2B5EF4-FFF2-40B4-BE49-F238E27FC236}">
                <a16:creationId xmlns:a16="http://schemas.microsoft.com/office/drawing/2014/main" id="{D06ACCB0-E2F8-46B3-15D6-10061969B446}"/>
              </a:ext>
            </a:extLst>
          </p:cNvPr>
          <p:cNvSpPr/>
          <p:nvPr/>
        </p:nvSpPr>
        <p:spPr>
          <a:xfrm>
            <a:off x="712747" y="3977918"/>
            <a:ext cx="749927" cy="2235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900" dirty="0"/>
              <a:t>Database</a:t>
            </a:r>
            <a:endParaRPr kumimoji="1" lang="ja-JP" altLang="en-US" sz="900" dirty="0"/>
          </a:p>
        </p:txBody>
      </p:sp>
      <p:cxnSp>
        <p:nvCxnSpPr>
          <p:cNvPr id="49" name="直線矢印コネクタ 48">
            <a:extLst>
              <a:ext uri="{FF2B5EF4-FFF2-40B4-BE49-F238E27FC236}">
                <a16:creationId xmlns:a16="http://schemas.microsoft.com/office/drawing/2014/main" id="{0285CED7-5F73-8E0A-2258-52EACF0A93FD}"/>
              </a:ext>
            </a:extLst>
          </p:cNvPr>
          <p:cNvCxnSpPr>
            <a:cxnSpLocks/>
            <a:stCxn id="48" idx="0"/>
            <a:endCxn id="40" idx="2"/>
          </p:cNvCxnSpPr>
          <p:nvPr/>
        </p:nvCxnSpPr>
        <p:spPr>
          <a:xfrm flipV="1">
            <a:off x="1087711" y="3776158"/>
            <a:ext cx="0" cy="201760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正方形/長方形 49">
            <a:extLst>
              <a:ext uri="{FF2B5EF4-FFF2-40B4-BE49-F238E27FC236}">
                <a16:creationId xmlns:a16="http://schemas.microsoft.com/office/drawing/2014/main" id="{5412EFC9-183D-3C63-481C-8497A94C18A0}"/>
              </a:ext>
            </a:extLst>
          </p:cNvPr>
          <p:cNvSpPr/>
          <p:nvPr/>
        </p:nvSpPr>
        <p:spPr>
          <a:xfrm>
            <a:off x="2797899" y="4701643"/>
            <a:ext cx="1337612" cy="2235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900" dirty="0"/>
              <a:t>PurchasingDatabase</a:t>
            </a:r>
            <a:endParaRPr kumimoji="1" lang="ja-JP" altLang="en-US" sz="900" dirty="0"/>
          </a:p>
        </p:txBody>
      </p:sp>
      <p:cxnSp>
        <p:nvCxnSpPr>
          <p:cNvPr id="51" name="直線矢印コネクタ 50">
            <a:extLst>
              <a:ext uri="{FF2B5EF4-FFF2-40B4-BE49-F238E27FC236}">
                <a16:creationId xmlns:a16="http://schemas.microsoft.com/office/drawing/2014/main" id="{5D8F4FBF-7589-5550-B03B-00751DB9C6A9}"/>
              </a:ext>
            </a:extLst>
          </p:cNvPr>
          <p:cNvCxnSpPr>
            <a:cxnSpLocks/>
          </p:cNvCxnSpPr>
          <p:nvPr/>
        </p:nvCxnSpPr>
        <p:spPr>
          <a:xfrm flipH="1">
            <a:off x="9225581" y="324027"/>
            <a:ext cx="543434" cy="0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直線矢印コネクタ 52">
            <a:extLst>
              <a:ext uri="{FF2B5EF4-FFF2-40B4-BE49-F238E27FC236}">
                <a16:creationId xmlns:a16="http://schemas.microsoft.com/office/drawing/2014/main" id="{6CFCCD8F-0A01-2D2E-8F15-33FB21CD8BC8}"/>
              </a:ext>
            </a:extLst>
          </p:cNvPr>
          <p:cNvCxnSpPr>
            <a:cxnSpLocks/>
          </p:cNvCxnSpPr>
          <p:nvPr/>
        </p:nvCxnSpPr>
        <p:spPr>
          <a:xfrm flipH="1">
            <a:off x="9225581" y="645752"/>
            <a:ext cx="543434" cy="0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テキスト ボックス 53">
            <a:extLst>
              <a:ext uri="{FF2B5EF4-FFF2-40B4-BE49-F238E27FC236}">
                <a16:creationId xmlns:a16="http://schemas.microsoft.com/office/drawing/2014/main" id="{F3FCBB33-7C8C-2282-D71D-3EE106C9F76E}"/>
              </a:ext>
            </a:extLst>
          </p:cNvPr>
          <p:cNvSpPr txBox="1"/>
          <p:nvPr/>
        </p:nvSpPr>
        <p:spPr>
          <a:xfrm>
            <a:off x="9775445" y="193014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100" dirty="0"/>
              <a:t>依存</a:t>
            </a:r>
          </a:p>
        </p:txBody>
      </p:sp>
      <p:sp>
        <p:nvSpPr>
          <p:cNvPr id="55" name="テキスト ボックス 54">
            <a:extLst>
              <a:ext uri="{FF2B5EF4-FFF2-40B4-BE49-F238E27FC236}">
                <a16:creationId xmlns:a16="http://schemas.microsoft.com/office/drawing/2014/main" id="{53B51D49-7F0D-8EB5-88A1-D7AD077A4D2F}"/>
              </a:ext>
            </a:extLst>
          </p:cNvPr>
          <p:cNvSpPr txBox="1"/>
          <p:nvPr/>
        </p:nvSpPr>
        <p:spPr>
          <a:xfrm>
            <a:off x="9773544" y="509215"/>
            <a:ext cx="8899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100" dirty="0"/>
              <a:t>実現・継承</a:t>
            </a:r>
          </a:p>
        </p:txBody>
      </p:sp>
      <p:grpSp>
        <p:nvGrpSpPr>
          <p:cNvPr id="56" name="グループ化 55">
            <a:extLst>
              <a:ext uri="{FF2B5EF4-FFF2-40B4-BE49-F238E27FC236}">
                <a16:creationId xmlns:a16="http://schemas.microsoft.com/office/drawing/2014/main" id="{47515E68-A98B-00B2-EDA0-CD7DAECE2BA1}"/>
              </a:ext>
            </a:extLst>
          </p:cNvPr>
          <p:cNvGrpSpPr/>
          <p:nvPr/>
        </p:nvGrpSpPr>
        <p:grpSpPr>
          <a:xfrm>
            <a:off x="9240410" y="6141948"/>
            <a:ext cx="2494064" cy="388882"/>
            <a:chOff x="8200596" y="5696761"/>
            <a:chExt cx="2494064" cy="388882"/>
          </a:xfrm>
        </p:grpSpPr>
        <p:sp>
          <p:nvSpPr>
            <p:cNvPr id="57" name="正方形/長方形 56">
              <a:extLst>
                <a:ext uri="{FF2B5EF4-FFF2-40B4-BE49-F238E27FC236}">
                  <a16:creationId xmlns:a16="http://schemas.microsoft.com/office/drawing/2014/main" id="{2039C824-807A-0DC2-BCB0-12D14BC2E29A}"/>
                </a:ext>
              </a:extLst>
            </p:cNvPr>
            <p:cNvSpPr/>
            <p:nvPr/>
          </p:nvSpPr>
          <p:spPr>
            <a:xfrm>
              <a:off x="8200596" y="5696761"/>
              <a:ext cx="683953" cy="38888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tIns="0" bIns="0" rtlCol="0" anchor="t"/>
            <a:lstStyle/>
            <a:p>
              <a:pPr algn="ctr"/>
              <a:endParaRPr kumimoji="1" lang="ja-JP" altLang="en-US" sz="1100" dirty="0"/>
            </a:p>
          </p:txBody>
        </p:sp>
        <p:sp>
          <p:nvSpPr>
            <p:cNvPr id="58" name="テキスト ボックス 57">
              <a:extLst>
                <a:ext uri="{FF2B5EF4-FFF2-40B4-BE49-F238E27FC236}">
                  <a16:creationId xmlns:a16="http://schemas.microsoft.com/office/drawing/2014/main" id="{32A268E7-9042-D6FA-308B-C7D8B9D3D2BD}"/>
                </a:ext>
              </a:extLst>
            </p:cNvPr>
            <p:cNvSpPr txBox="1"/>
            <p:nvPr/>
          </p:nvSpPr>
          <p:spPr>
            <a:xfrm>
              <a:off x="8884549" y="5751294"/>
              <a:ext cx="181011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200" dirty="0"/>
                <a:t>Frameworks</a:t>
              </a:r>
              <a:r>
                <a:rPr kumimoji="1" lang="ja-JP" altLang="en-US" sz="1200" dirty="0"/>
                <a:t> ＆ </a:t>
              </a:r>
              <a:r>
                <a:rPr kumimoji="1" lang="en-US" altLang="ja-JP" sz="1200" dirty="0"/>
                <a:t>Drivers</a:t>
              </a:r>
              <a:endParaRPr kumimoji="1" lang="ja-JP" altLang="en-US" sz="1200" dirty="0"/>
            </a:p>
          </p:txBody>
        </p:sp>
      </p:grpSp>
      <p:grpSp>
        <p:nvGrpSpPr>
          <p:cNvPr id="60" name="グループ化 59">
            <a:extLst>
              <a:ext uri="{FF2B5EF4-FFF2-40B4-BE49-F238E27FC236}">
                <a16:creationId xmlns:a16="http://schemas.microsoft.com/office/drawing/2014/main" id="{60B90672-2FB8-4805-89D5-8C0B4389A97C}"/>
              </a:ext>
            </a:extLst>
          </p:cNvPr>
          <p:cNvGrpSpPr/>
          <p:nvPr/>
        </p:nvGrpSpPr>
        <p:grpSpPr>
          <a:xfrm>
            <a:off x="9247209" y="5563513"/>
            <a:ext cx="2529330" cy="388882"/>
            <a:chOff x="8200596" y="5696761"/>
            <a:chExt cx="2529330" cy="388882"/>
          </a:xfrm>
        </p:grpSpPr>
        <p:sp>
          <p:nvSpPr>
            <p:cNvPr id="61" name="正方形/長方形 60">
              <a:extLst>
                <a:ext uri="{FF2B5EF4-FFF2-40B4-BE49-F238E27FC236}">
                  <a16:creationId xmlns:a16="http://schemas.microsoft.com/office/drawing/2014/main" id="{27E92ED9-0E21-DED0-29F2-FE27770305F2}"/>
                </a:ext>
              </a:extLst>
            </p:cNvPr>
            <p:cNvSpPr/>
            <p:nvPr/>
          </p:nvSpPr>
          <p:spPr>
            <a:xfrm>
              <a:off x="8200596" y="5696761"/>
              <a:ext cx="683953" cy="38888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tIns="0" bIns="0" rtlCol="0" anchor="t"/>
            <a:lstStyle/>
            <a:p>
              <a:pPr algn="ctr"/>
              <a:endParaRPr kumimoji="1" lang="ja-JP" altLang="en-US" sz="1100" dirty="0"/>
            </a:p>
          </p:txBody>
        </p:sp>
        <p:sp>
          <p:nvSpPr>
            <p:cNvPr id="64" name="テキスト ボックス 63">
              <a:extLst>
                <a:ext uri="{FF2B5EF4-FFF2-40B4-BE49-F238E27FC236}">
                  <a16:creationId xmlns:a16="http://schemas.microsoft.com/office/drawing/2014/main" id="{A0A2275A-0130-2092-0D31-2FCEC3552163}"/>
                </a:ext>
              </a:extLst>
            </p:cNvPr>
            <p:cNvSpPr txBox="1"/>
            <p:nvPr/>
          </p:nvSpPr>
          <p:spPr>
            <a:xfrm>
              <a:off x="8884549" y="5752702"/>
              <a:ext cx="184537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200" dirty="0"/>
                <a:t>Infrastructure Adapters</a:t>
              </a:r>
              <a:endParaRPr kumimoji="1" lang="ja-JP" altLang="en-US" sz="1200" dirty="0"/>
            </a:p>
          </p:txBody>
        </p:sp>
      </p:grpSp>
      <p:grpSp>
        <p:nvGrpSpPr>
          <p:cNvPr id="65" name="グループ化 64">
            <a:extLst>
              <a:ext uri="{FF2B5EF4-FFF2-40B4-BE49-F238E27FC236}">
                <a16:creationId xmlns:a16="http://schemas.microsoft.com/office/drawing/2014/main" id="{704E3067-887D-5F2A-9F5C-325EF0EAE0FB}"/>
              </a:ext>
            </a:extLst>
          </p:cNvPr>
          <p:cNvGrpSpPr/>
          <p:nvPr/>
        </p:nvGrpSpPr>
        <p:grpSpPr>
          <a:xfrm>
            <a:off x="9240410" y="4985078"/>
            <a:ext cx="2802227" cy="388882"/>
            <a:chOff x="8200596" y="5696761"/>
            <a:chExt cx="2802227" cy="388882"/>
          </a:xfrm>
        </p:grpSpPr>
        <p:sp>
          <p:nvSpPr>
            <p:cNvPr id="66" name="正方形/長方形 65">
              <a:extLst>
                <a:ext uri="{FF2B5EF4-FFF2-40B4-BE49-F238E27FC236}">
                  <a16:creationId xmlns:a16="http://schemas.microsoft.com/office/drawing/2014/main" id="{7E8185B8-D17A-2A85-8D85-E6CD2C6213A4}"/>
                </a:ext>
              </a:extLst>
            </p:cNvPr>
            <p:cNvSpPr/>
            <p:nvPr/>
          </p:nvSpPr>
          <p:spPr>
            <a:xfrm>
              <a:off x="8200596" y="5696761"/>
              <a:ext cx="683953" cy="38888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tIns="0" bIns="0" rtlCol="0" anchor="t"/>
            <a:lstStyle/>
            <a:p>
              <a:pPr algn="ctr"/>
              <a:endParaRPr kumimoji="1" lang="ja-JP" altLang="en-US" sz="1100" dirty="0"/>
            </a:p>
          </p:txBody>
        </p:sp>
        <p:sp>
          <p:nvSpPr>
            <p:cNvPr id="67" name="テキスト ボックス 66">
              <a:extLst>
                <a:ext uri="{FF2B5EF4-FFF2-40B4-BE49-F238E27FC236}">
                  <a16:creationId xmlns:a16="http://schemas.microsoft.com/office/drawing/2014/main" id="{D30EA470-A2EA-F4C5-C585-7881695D08FE}"/>
                </a:ext>
              </a:extLst>
            </p:cNvPr>
            <p:cNvSpPr txBox="1"/>
            <p:nvPr/>
          </p:nvSpPr>
          <p:spPr>
            <a:xfrm>
              <a:off x="8891348" y="5747815"/>
              <a:ext cx="211147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200" dirty="0"/>
                <a:t>Application Business Rules</a:t>
              </a:r>
              <a:endParaRPr kumimoji="1" lang="ja-JP" altLang="en-US" sz="1200" dirty="0"/>
            </a:p>
          </p:txBody>
        </p:sp>
      </p:grpSp>
      <p:grpSp>
        <p:nvGrpSpPr>
          <p:cNvPr id="68" name="グループ化 67">
            <a:extLst>
              <a:ext uri="{FF2B5EF4-FFF2-40B4-BE49-F238E27FC236}">
                <a16:creationId xmlns:a16="http://schemas.microsoft.com/office/drawing/2014/main" id="{0E94B87E-897A-7216-3DF6-C0ED2471F926}"/>
              </a:ext>
            </a:extLst>
          </p:cNvPr>
          <p:cNvGrpSpPr/>
          <p:nvPr/>
        </p:nvGrpSpPr>
        <p:grpSpPr>
          <a:xfrm>
            <a:off x="9240410" y="4387093"/>
            <a:ext cx="2731308" cy="388882"/>
            <a:chOff x="8200596" y="5696761"/>
            <a:chExt cx="2731308" cy="388882"/>
          </a:xfrm>
        </p:grpSpPr>
        <p:sp>
          <p:nvSpPr>
            <p:cNvPr id="69" name="正方形/長方形 68">
              <a:extLst>
                <a:ext uri="{FF2B5EF4-FFF2-40B4-BE49-F238E27FC236}">
                  <a16:creationId xmlns:a16="http://schemas.microsoft.com/office/drawing/2014/main" id="{80ED7EC9-AE2E-D90E-12A3-F8B0D24A1000}"/>
                </a:ext>
              </a:extLst>
            </p:cNvPr>
            <p:cNvSpPr/>
            <p:nvPr/>
          </p:nvSpPr>
          <p:spPr>
            <a:xfrm>
              <a:off x="8200596" y="5696761"/>
              <a:ext cx="683953" cy="38888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tIns="0" bIns="0" rtlCol="0" anchor="t"/>
            <a:lstStyle/>
            <a:p>
              <a:pPr algn="ctr"/>
              <a:endParaRPr kumimoji="1" lang="ja-JP" altLang="en-US" sz="1100" dirty="0"/>
            </a:p>
          </p:txBody>
        </p:sp>
        <p:sp>
          <p:nvSpPr>
            <p:cNvPr id="70" name="テキスト ボックス 69">
              <a:extLst>
                <a:ext uri="{FF2B5EF4-FFF2-40B4-BE49-F238E27FC236}">
                  <a16:creationId xmlns:a16="http://schemas.microsoft.com/office/drawing/2014/main" id="{EA3F8B82-A81B-5434-36EA-A95867238C82}"/>
                </a:ext>
              </a:extLst>
            </p:cNvPr>
            <p:cNvSpPr txBox="1"/>
            <p:nvPr/>
          </p:nvSpPr>
          <p:spPr>
            <a:xfrm>
              <a:off x="8884549" y="5751073"/>
              <a:ext cx="204735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200" dirty="0"/>
                <a:t>Enterprise Business Rules</a:t>
              </a:r>
              <a:endParaRPr kumimoji="1" lang="ja-JP" altLang="en-US" sz="1200" dirty="0"/>
            </a:p>
          </p:txBody>
        </p:sp>
      </p:grpSp>
      <p:sp>
        <p:nvSpPr>
          <p:cNvPr id="71" name="正方形/長方形 70">
            <a:extLst>
              <a:ext uri="{FF2B5EF4-FFF2-40B4-BE49-F238E27FC236}">
                <a16:creationId xmlns:a16="http://schemas.microsoft.com/office/drawing/2014/main" id="{F0314780-4F17-A06A-7223-B296B009172D}"/>
              </a:ext>
            </a:extLst>
          </p:cNvPr>
          <p:cNvSpPr/>
          <p:nvPr/>
        </p:nvSpPr>
        <p:spPr>
          <a:xfrm>
            <a:off x="9569470" y="4387093"/>
            <a:ext cx="355827" cy="38888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bIns="0" rtlCol="0" anchor="t"/>
          <a:lstStyle/>
          <a:p>
            <a:pPr algn="ctr"/>
            <a:endParaRPr kumimoji="1" lang="ja-JP" altLang="en-US" sz="1100" dirty="0"/>
          </a:p>
        </p:txBody>
      </p:sp>
      <p:cxnSp>
        <p:nvCxnSpPr>
          <p:cNvPr id="72" name="直線矢印コネクタ 71">
            <a:extLst>
              <a:ext uri="{FF2B5EF4-FFF2-40B4-BE49-F238E27FC236}">
                <a16:creationId xmlns:a16="http://schemas.microsoft.com/office/drawing/2014/main" id="{316DFB80-B758-E183-910A-E465FB0EC362}"/>
              </a:ext>
            </a:extLst>
          </p:cNvPr>
          <p:cNvCxnSpPr>
            <a:cxnSpLocks/>
          </p:cNvCxnSpPr>
          <p:nvPr/>
        </p:nvCxnSpPr>
        <p:spPr>
          <a:xfrm flipH="1">
            <a:off x="9225581" y="964712"/>
            <a:ext cx="533852" cy="0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arrow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テキスト ボックス 72">
            <a:extLst>
              <a:ext uri="{FF2B5EF4-FFF2-40B4-BE49-F238E27FC236}">
                <a16:creationId xmlns:a16="http://schemas.microsoft.com/office/drawing/2014/main" id="{107778CC-6F4F-6BDC-556A-B7181E6379DE}"/>
              </a:ext>
            </a:extLst>
          </p:cNvPr>
          <p:cNvSpPr txBox="1"/>
          <p:nvPr/>
        </p:nvSpPr>
        <p:spPr>
          <a:xfrm>
            <a:off x="9775445" y="827940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100" dirty="0"/>
              <a:t>関連</a:t>
            </a:r>
          </a:p>
        </p:txBody>
      </p:sp>
      <p:cxnSp>
        <p:nvCxnSpPr>
          <p:cNvPr id="74" name="直線矢印コネクタ 73">
            <a:extLst>
              <a:ext uri="{FF2B5EF4-FFF2-40B4-BE49-F238E27FC236}">
                <a16:creationId xmlns:a16="http://schemas.microsoft.com/office/drawing/2014/main" id="{1DBC564B-2012-49D5-F206-C2678EC1C529}"/>
              </a:ext>
            </a:extLst>
          </p:cNvPr>
          <p:cNvCxnSpPr>
            <a:cxnSpLocks/>
            <a:stCxn id="31" idx="0"/>
            <a:endCxn id="50" idx="2"/>
          </p:cNvCxnSpPr>
          <p:nvPr/>
        </p:nvCxnSpPr>
        <p:spPr>
          <a:xfrm flipH="1" flipV="1">
            <a:off x="3466705" y="4925163"/>
            <a:ext cx="818322" cy="525536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arrow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" name="直線矢印コネクタ 77">
            <a:extLst>
              <a:ext uri="{FF2B5EF4-FFF2-40B4-BE49-F238E27FC236}">
                <a16:creationId xmlns:a16="http://schemas.microsoft.com/office/drawing/2014/main" id="{888D8AFF-1878-BED8-8181-AF6D02261B2B}"/>
              </a:ext>
            </a:extLst>
          </p:cNvPr>
          <p:cNvCxnSpPr>
            <a:cxnSpLocks/>
            <a:stCxn id="50" idx="1"/>
          </p:cNvCxnSpPr>
          <p:nvPr/>
        </p:nvCxnSpPr>
        <p:spPr>
          <a:xfrm flipH="1" flipV="1">
            <a:off x="1462674" y="4176737"/>
            <a:ext cx="1335225" cy="636666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正方形/長方形 80">
            <a:extLst>
              <a:ext uri="{FF2B5EF4-FFF2-40B4-BE49-F238E27FC236}">
                <a16:creationId xmlns:a16="http://schemas.microsoft.com/office/drawing/2014/main" id="{AD39F71D-ACB7-EE64-A0E3-0EF078916E60}"/>
              </a:ext>
            </a:extLst>
          </p:cNvPr>
          <p:cNvSpPr/>
          <p:nvPr/>
        </p:nvSpPr>
        <p:spPr>
          <a:xfrm>
            <a:off x="2449787" y="3982055"/>
            <a:ext cx="1433701" cy="2235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900" dirty="0"/>
              <a:t>RePurchasingDatabase</a:t>
            </a:r>
            <a:endParaRPr kumimoji="1" lang="ja-JP" altLang="en-US" sz="900" dirty="0"/>
          </a:p>
        </p:txBody>
      </p:sp>
      <p:cxnSp>
        <p:nvCxnSpPr>
          <p:cNvPr id="82" name="直線矢印コネクタ 81">
            <a:extLst>
              <a:ext uri="{FF2B5EF4-FFF2-40B4-BE49-F238E27FC236}">
                <a16:creationId xmlns:a16="http://schemas.microsoft.com/office/drawing/2014/main" id="{5906C520-0CC9-5269-B46E-1D676C89052E}"/>
              </a:ext>
            </a:extLst>
          </p:cNvPr>
          <p:cNvCxnSpPr>
            <a:cxnSpLocks/>
            <a:stCxn id="81" idx="1"/>
            <a:endCxn id="48" idx="3"/>
          </p:cNvCxnSpPr>
          <p:nvPr/>
        </p:nvCxnSpPr>
        <p:spPr>
          <a:xfrm flipH="1" flipV="1">
            <a:off x="1462674" y="4089678"/>
            <a:ext cx="987113" cy="4137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674081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C7D62A7E-FB91-E8FC-9E9A-292066F06B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72" y="808061"/>
            <a:ext cx="5050171" cy="4937148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A599395C-AC9C-2E2D-281E-0F8E0816C8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8285" y="1063859"/>
            <a:ext cx="6886043" cy="4393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43684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25FE564B-74BE-6F7B-B98F-E2B130D3CA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714" y="0"/>
            <a:ext cx="118985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2320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4E40A382-F48F-9EEA-7B86-4DC1A06EAD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0810" y="0"/>
            <a:ext cx="6930379" cy="685800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00835549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ADD2ECEC-9A6E-0288-FAF8-FAD5C55A8D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5834" y="0"/>
            <a:ext cx="7101504" cy="6859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14274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30958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楕円 10">
            <a:extLst>
              <a:ext uri="{FF2B5EF4-FFF2-40B4-BE49-F238E27FC236}">
                <a16:creationId xmlns:a16="http://schemas.microsoft.com/office/drawing/2014/main" id="{61F6DF7D-A748-EE48-3EDD-9DD5FF2C9BD6}"/>
              </a:ext>
            </a:extLst>
          </p:cNvPr>
          <p:cNvSpPr/>
          <p:nvPr/>
        </p:nvSpPr>
        <p:spPr>
          <a:xfrm>
            <a:off x="2188408" y="102870"/>
            <a:ext cx="6713220" cy="671322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bIns="0" rtlCol="0" anchor="t"/>
          <a:lstStyle/>
          <a:p>
            <a:pPr algn="ctr"/>
            <a:endParaRPr kumimoji="1" lang="ja-JP" altLang="en-US" sz="1100" dirty="0"/>
          </a:p>
        </p:txBody>
      </p:sp>
      <p:sp>
        <p:nvSpPr>
          <p:cNvPr id="5" name="楕円 4">
            <a:extLst>
              <a:ext uri="{FF2B5EF4-FFF2-40B4-BE49-F238E27FC236}">
                <a16:creationId xmlns:a16="http://schemas.microsoft.com/office/drawing/2014/main" id="{D8B52D55-1ACB-79D8-60DE-A16C4075EF0A}"/>
              </a:ext>
            </a:extLst>
          </p:cNvPr>
          <p:cNvSpPr/>
          <p:nvPr/>
        </p:nvSpPr>
        <p:spPr>
          <a:xfrm>
            <a:off x="2489083" y="428957"/>
            <a:ext cx="6061046" cy="6061046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bIns="0" rtlCol="0" anchor="t"/>
          <a:lstStyle/>
          <a:p>
            <a:pPr algn="ctr"/>
            <a:endParaRPr kumimoji="1" lang="ja-JP" altLang="en-US" sz="1100" dirty="0"/>
          </a:p>
        </p:txBody>
      </p:sp>
      <p:sp>
        <p:nvSpPr>
          <p:cNvPr id="3" name="楕円 2">
            <a:extLst>
              <a:ext uri="{FF2B5EF4-FFF2-40B4-BE49-F238E27FC236}">
                <a16:creationId xmlns:a16="http://schemas.microsoft.com/office/drawing/2014/main" id="{FD5F7EEE-98CD-3F37-082F-E28F6540080E}"/>
              </a:ext>
            </a:extLst>
          </p:cNvPr>
          <p:cNvSpPr/>
          <p:nvPr/>
        </p:nvSpPr>
        <p:spPr>
          <a:xfrm>
            <a:off x="3844970" y="1824962"/>
            <a:ext cx="3431728" cy="32451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bIns="0" rtlCol="0" anchor="t"/>
          <a:lstStyle/>
          <a:p>
            <a:pPr algn="ctr"/>
            <a:endParaRPr kumimoji="1" lang="ja-JP" altLang="en-US" sz="1100" dirty="0"/>
          </a:p>
        </p:txBody>
      </p:sp>
      <p:sp>
        <p:nvSpPr>
          <p:cNvPr id="52" name="楕円 51">
            <a:extLst>
              <a:ext uri="{FF2B5EF4-FFF2-40B4-BE49-F238E27FC236}">
                <a16:creationId xmlns:a16="http://schemas.microsoft.com/office/drawing/2014/main" id="{FFE21E94-485A-C504-A486-1BA75B83CD04}"/>
              </a:ext>
            </a:extLst>
          </p:cNvPr>
          <p:cNvSpPr/>
          <p:nvPr/>
        </p:nvSpPr>
        <p:spPr>
          <a:xfrm>
            <a:off x="4654656" y="2534156"/>
            <a:ext cx="1758764" cy="1735818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bIns="0" rtlCol="0" anchor="t"/>
          <a:lstStyle/>
          <a:p>
            <a:pPr algn="ctr"/>
            <a:endParaRPr kumimoji="1" lang="ja-JP" altLang="en-US" sz="1600" dirty="0"/>
          </a:p>
        </p:txBody>
      </p:sp>
      <p:sp>
        <p:nvSpPr>
          <p:cNvPr id="180" name="楕円 179">
            <a:extLst>
              <a:ext uri="{FF2B5EF4-FFF2-40B4-BE49-F238E27FC236}">
                <a16:creationId xmlns:a16="http://schemas.microsoft.com/office/drawing/2014/main" id="{BC09D224-A2D1-6988-3F97-49F1D6BF085A}"/>
              </a:ext>
            </a:extLst>
          </p:cNvPr>
          <p:cNvSpPr/>
          <p:nvPr/>
        </p:nvSpPr>
        <p:spPr>
          <a:xfrm rot="10800000">
            <a:off x="4110810" y="390093"/>
            <a:ext cx="2211979" cy="1442511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1" name="楕円 190">
            <a:extLst>
              <a:ext uri="{FF2B5EF4-FFF2-40B4-BE49-F238E27FC236}">
                <a16:creationId xmlns:a16="http://schemas.microsoft.com/office/drawing/2014/main" id="{38E2AE4D-23AD-8D67-1D60-2AAC3FEFB9FF}"/>
              </a:ext>
            </a:extLst>
          </p:cNvPr>
          <p:cNvSpPr/>
          <p:nvPr/>
        </p:nvSpPr>
        <p:spPr>
          <a:xfrm rot="10800000">
            <a:off x="6575395" y="1802205"/>
            <a:ext cx="2211979" cy="1398691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楕円 5">
            <a:extLst>
              <a:ext uri="{FF2B5EF4-FFF2-40B4-BE49-F238E27FC236}">
                <a16:creationId xmlns:a16="http://schemas.microsoft.com/office/drawing/2014/main" id="{198303B1-6CAE-D4BA-048E-7CC9A9B37E87}"/>
              </a:ext>
            </a:extLst>
          </p:cNvPr>
          <p:cNvSpPr/>
          <p:nvPr/>
        </p:nvSpPr>
        <p:spPr>
          <a:xfrm rot="10800000">
            <a:off x="4752754" y="5077234"/>
            <a:ext cx="2211979" cy="1340224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楕円 7">
            <a:extLst>
              <a:ext uri="{FF2B5EF4-FFF2-40B4-BE49-F238E27FC236}">
                <a16:creationId xmlns:a16="http://schemas.microsoft.com/office/drawing/2014/main" id="{FE9D4CB9-5959-1148-D829-74B9CE9F06EC}"/>
              </a:ext>
            </a:extLst>
          </p:cNvPr>
          <p:cNvSpPr/>
          <p:nvPr/>
        </p:nvSpPr>
        <p:spPr>
          <a:xfrm rot="10800000">
            <a:off x="6689648" y="4027158"/>
            <a:ext cx="2550761" cy="1442511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7BC21E71-31D6-3669-41F4-DA16D9DF5ADC}"/>
              </a:ext>
            </a:extLst>
          </p:cNvPr>
          <p:cNvSpPr txBox="1"/>
          <p:nvPr/>
        </p:nvSpPr>
        <p:spPr>
          <a:xfrm>
            <a:off x="5059147" y="2186323"/>
            <a:ext cx="9717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200" dirty="0"/>
              <a:t>認証ドメイン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4AA4408E-BAFB-5176-6604-E8A23E3A94FF}"/>
              </a:ext>
            </a:extLst>
          </p:cNvPr>
          <p:cNvSpPr txBox="1"/>
          <p:nvPr/>
        </p:nvSpPr>
        <p:spPr>
          <a:xfrm rot="5400000">
            <a:off x="1597615" y="3506217"/>
            <a:ext cx="1511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200" dirty="0"/>
              <a:t>DB</a:t>
            </a:r>
            <a:r>
              <a:rPr kumimoji="1" lang="ja-JP" altLang="en-US" sz="1200" dirty="0"/>
              <a:t>（</a:t>
            </a:r>
            <a:r>
              <a:rPr kumimoji="1" lang="en-US" altLang="ja-JP" sz="1200" dirty="0"/>
              <a:t>SQL</a:t>
            </a:r>
            <a:r>
              <a:rPr kumimoji="1" lang="ja-JP" altLang="en-US" sz="1200" dirty="0"/>
              <a:t> </a:t>
            </a:r>
            <a:r>
              <a:rPr kumimoji="1" lang="en-US" altLang="ja-JP" sz="1200" dirty="0"/>
              <a:t>Server</a:t>
            </a:r>
            <a:r>
              <a:rPr kumimoji="1" lang="ja-JP" altLang="en-US" sz="1200" dirty="0"/>
              <a:t>）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AC990C2C-0114-CB69-C9A5-F2BC15A6AE81}"/>
              </a:ext>
            </a:extLst>
          </p:cNvPr>
          <p:cNvSpPr txBox="1"/>
          <p:nvPr/>
        </p:nvSpPr>
        <p:spPr>
          <a:xfrm rot="1857908">
            <a:off x="6705132" y="650353"/>
            <a:ext cx="1111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200" dirty="0"/>
              <a:t>Web API(REST)</a:t>
            </a:r>
            <a:endParaRPr kumimoji="1" lang="ja-JP" altLang="en-US" sz="1200" dirty="0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986B2D26-80C0-618F-02ED-D175574E544B}"/>
              </a:ext>
            </a:extLst>
          </p:cNvPr>
          <p:cNvSpPr txBox="1"/>
          <p:nvPr/>
        </p:nvSpPr>
        <p:spPr>
          <a:xfrm rot="19513899">
            <a:off x="6323189" y="5928766"/>
            <a:ext cx="19511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200" dirty="0"/>
              <a:t>Web</a:t>
            </a:r>
            <a:r>
              <a:rPr kumimoji="1" lang="ja-JP" altLang="en-US" sz="1200" dirty="0"/>
              <a:t> </a:t>
            </a:r>
            <a:r>
              <a:rPr kumimoji="1" lang="en-US" altLang="ja-JP" sz="1200" dirty="0"/>
              <a:t>API</a:t>
            </a:r>
            <a:r>
              <a:rPr kumimoji="1" lang="ja-JP" altLang="en-US" sz="1200" dirty="0"/>
              <a:t>（</a:t>
            </a:r>
            <a:r>
              <a:rPr kumimoji="1" lang="en-US" altLang="ja-JP" sz="1200" dirty="0"/>
              <a:t>MagicOnion</a:t>
            </a:r>
            <a:r>
              <a:rPr kumimoji="1" lang="ja-JP" altLang="en-US" sz="1200" dirty="0"/>
              <a:t>）</a:t>
            </a:r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731D1CC2-2DD9-DD83-5AFE-6F5922CAD473}"/>
              </a:ext>
            </a:extLst>
          </p:cNvPr>
          <p:cNvSpPr/>
          <p:nvPr/>
        </p:nvSpPr>
        <p:spPr>
          <a:xfrm>
            <a:off x="5276952" y="4422850"/>
            <a:ext cx="1173872" cy="20387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dirty="0"/>
              <a:t>IAuthenticationContext</a:t>
            </a:r>
            <a:endParaRPr kumimoji="1" lang="ja-JP" altLang="en-US" sz="800" dirty="0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4A331F0C-DED6-9FEE-30FF-BFA9225DBCDC}"/>
              </a:ext>
            </a:extLst>
          </p:cNvPr>
          <p:cNvSpPr/>
          <p:nvPr/>
        </p:nvSpPr>
        <p:spPr>
          <a:xfrm>
            <a:off x="6492912" y="2299923"/>
            <a:ext cx="1373737" cy="1921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dirty="0"/>
              <a:t>ClientAuthenticationContext</a:t>
            </a:r>
            <a:endParaRPr kumimoji="1" lang="ja-JP" altLang="en-US" sz="800" dirty="0"/>
          </a:p>
        </p:txBody>
      </p:sp>
      <p:cxnSp>
        <p:nvCxnSpPr>
          <p:cNvPr id="15" name="直線矢印コネクタ 14">
            <a:extLst>
              <a:ext uri="{FF2B5EF4-FFF2-40B4-BE49-F238E27FC236}">
                <a16:creationId xmlns:a16="http://schemas.microsoft.com/office/drawing/2014/main" id="{1E34BBF9-93DD-9871-FFF8-C6FFE1AF24C9}"/>
              </a:ext>
            </a:extLst>
          </p:cNvPr>
          <p:cNvCxnSpPr>
            <a:cxnSpLocks/>
            <a:stCxn id="4" idx="2"/>
            <a:endCxn id="30" idx="0"/>
          </p:cNvCxnSpPr>
          <p:nvPr/>
        </p:nvCxnSpPr>
        <p:spPr>
          <a:xfrm flipH="1">
            <a:off x="5863888" y="2492054"/>
            <a:ext cx="1315893" cy="1930796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正方形/長方形 61">
            <a:extLst>
              <a:ext uri="{FF2B5EF4-FFF2-40B4-BE49-F238E27FC236}">
                <a16:creationId xmlns:a16="http://schemas.microsoft.com/office/drawing/2014/main" id="{A98648DD-CA39-A44E-987B-867781F0F296}"/>
              </a:ext>
            </a:extLst>
          </p:cNvPr>
          <p:cNvSpPr/>
          <p:nvPr/>
        </p:nvSpPr>
        <p:spPr>
          <a:xfrm>
            <a:off x="5576286" y="3101977"/>
            <a:ext cx="593294" cy="20387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dirty="0"/>
              <a:t>User</a:t>
            </a:r>
            <a:endParaRPr kumimoji="1" lang="ja-JP" altLang="en-US" sz="800" dirty="0"/>
          </a:p>
        </p:txBody>
      </p:sp>
      <p:sp>
        <p:nvSpPr>
          <p:cNvPr id="99" name="テキスト ボックス 98">
            <a:extLst>
              <a:ext uri="{FF2B5EF4-FFF2-40B4-BE49-F238E27FC236}">
                <a16:creationId xmlns:a16="http://schemas.microsoft.com/office/drawing/2014/main" id="{AA5D5232-5BEE-A25B-45B1-13CD85F12513}"/>
              </a:ext>
            </a:extLst>
          </p:cNvPr>
          <p:cNvSpPr txBox="1"/>
          <p:nvPr/>
        </p:nvSpPr>
        <p:spPr>
          <a:xfrm>
            <a:off x="4905501" y="2696537"/>
            <a:ext cx="1257074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100" dirty="0"/>
              <a:t>AdventureWorks</a:t>
            </a:r>
            <a:endParaRPr kumimoji="1" lang="en-US" altLang="ja-JP" sz="1200" dirty="0"/>
          </a:p>
          <a:p>
            <a:pPr algn="ctr"/>
            <a:r>
              <a:rPr kumimoji="1" lang="ja-JP" altLang="en-US" sz="1200" dirty="0"/>
              <a:t>ドメイン</a:t>
            </a:r>
          </a:p>
        </p:txBody>
      </p:sp>
      <p:sp>
        <p:nvSpPr>
          <p:cNvPr id="143" name="正方形/長方形 142">
            <a:extLst>
              <a:ext uri="{FF2B5EF4-FFF2-40B4-BE49-F238E27FC236}">
                <a16:creationId xmlns:a16="http://schemas.microsoft.com/office/drawing/2014/main" id="{911F935A-0D88-78F3-98CB-FF65845765DE}"/>
              </a:ext>
            </a:extLst>
          </p:cNvPr>
          <p:cNvSpPr/>
          <p:nvPr/>
        </p:nvSpPr>
        <p:spPr>
          <a:xfrm>
            <a:off x="5170373" y="5843499"/>
            <a:ext cx="1401768" cy="1921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dirty="0"/>
              <a:t>AuthenticationFilterAttribute</a:t>
            </a:r>
          </a:p>
        </p:txBody>
      </p:sp>
      <p:sp>
        <p:nvSpPr>
          <p:cNvPr id="144" name="正方形/長方形 143">
            <a:extLst>
              <a:ext uri="{FF2B5EF4-FFF2-40B4-BE49-F238E27FC236}">
                <a16:creationId xmlns:a16="http://schemas.microsoft.com/office/drawing/2014/main" id="{F8FE543C-2B75-CE7A-8296-FEF7139D3CDA}"/>
              </a:ext>
            </a:extLst>
          </p:cNvPr>
          <p:cNvSpPr/>
          <p:nvPr/>
        </p:nvSpPr>
        <p:spPr>
          <a:xfrm>
            <a:off x="5170373" y="5318441"/>
            <a:ext cx="1401768" cy="1921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dirty="0"/>
              <a:t>ServerAuthenticationContext</a:t>
            </a:r>
            <a:endParaRPr kumimoji="1" lang="ja-JP" altLang="en-US" sz="800" dirty="0"/>
          </a:p>
        </p:txBody>
      </p:sp>
      <p:cxnSp>
        <p:nvCxnSpPr>
          <p:cNvPr id="145" name="直線矢印コネクタ 144">
            <a:extLst>
              <a:ext uri="{FF2B5EF4-FFF2-40B4-BE49-F238E27FC236}">
                <a16:creationId xmlns:a16="http://schemas.microsoft.com/office/drawing/2014/main" id="{F2AEEA68-0FB8-4DC0-DCBD-797E787F939D}"/>
              </a:ext>
            </a:extLst>
          </p:cNvPr>
          <p:cNvCxnSpPr>
            <a:cxnSpLocks/>
            <a:stCxn id="26" idx="1"/>
            <a:endCxn id="30" idx="3"/>
          </p:cNvCxnSpPr>
          <p:nvPr/>
        </p:nvCxnSpPr>
        <p:spPr>
          <a:xfrm flipH="1" flipV="1">
            <a:off x="6450824" y="4524790"/>
            <a:ext cx="905960" cy="129496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arrow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1" name="直線矢印コネクタ 150">
            <a:extLst>
              <a:ext uri="{FF2B5EF4-FFF2-40B4-BE49-F238E27FC236}">
                <a16:creationId xmlns:a16="http://schemas.microsoft.com/office/drawing/2014/main" id="{948FA136-FC6B-C86E-8662-6A5722464BC8}"/>
              </a:ext>
            </a:extLst>
          </p:cNvPr>
          <p:cNvCxnSpPr>
            <a:cxnSpLocks/>
            <a:stCxn id="144" idx="0"/>
            <a:endCxn id="30" idx="2"/>
          </p:cNvCxnSpPr>
          <p:nvPr/>
        </p:nvCxnSpPr>
        <p:spPr>
          <a:xfrm flipH="1" flipV="1">
            <a:off x="5863888" y="4626729"/>
            <a:ext cx="7369" cy="691712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9" name="直線矢印コネクタ 168">
            <a:extLst>
              <a:ext uri="{FF2B5EF4-FFF2-40B4-BE49-F238E27FC236}">
                <a16:creationId xmlns:a16="http://schemas.microsoft.com/office/drawing/2014/main" id="{F28BBDEA-4F70-4914-689F-9FF5F72D2C2A}"/>
              </a:ext>
            </a:extLst>
          </p:cNvPr>
          <p:cNvCxnSpPr>
            <a:cxnSpLocks/>
            <a:stCxn id="143" idx="0"/>
            <a:endCxn id="144" idx="2"/>
          </p:cNvCxnSpPr>
          <p:nvPr/>
        </p:nvCxnSpPr>
        <p:spPr>
          <a:xfrm flipV="1">
            <a:off x="5871257" y="5510572"/>
            <a:ext cx="0" cy="332927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arrow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正方形/長方形 49">
            <a:extLst>
              <a:ext uri="{FF2B5EF4-FFF2-40B4-BE49-F238E27FC236}">
                <a16:creationId xmlns:a16="http://schemas.microsoft.com/office/drawing/2014/main" id="{5412EFC9-183D-3C63-481C-8497A94C18A0}"/>
              </a:ext>
            </a:extLst>
          </p:cNvPr>
          <p:cNvSpPr/>
          <p:nvPr/>
        </p:nvSpPr>
        <p:spPr>
          <a:xfrm>
            <a:off x="2817680" y="3532955"/>
            <a:ext cx="905653" cy="2235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900" dirty="0"/>
              <a:t>UserRepository</a:t>
            </a:r>
            <a:endParaRPr kumimoji="1" lang="ja-JP" altLang="en-US" sz="900" dirty="0"/>
          </a:p>
        </p:txBody>
      </p:sp>
      <p:cxnSp>
        <p:nvCxnSpPr>
          <p:cNvPr id="51" name="直線矢印コネクタ 50">
            <a:extLst>
              <a:ext uri="{FF2B5EF4-FFF2-40B4-BE49-F238E27FC236}">
                <a16:creationId xmlns:a16="http://schemas.microsoft.com/office/drawing/2014/main" id="{5D8F4FBF-7589-5550-B03B-00751DB9C6A9}"/>
              </a:ext>
            </a:extLst>
          </p:cNvPr>
          <p:cNvCxnSpPr>
            <a:cxnSpLocks/>
          </p:cNvCxnSpPr>
          <p:nvPr/>
        </p:nvCxnSpPr>
        <p:spPr>
          <a:xfrm flipH="1">
            <a:off x="9225581" y="324027"/>
            <a:ext cx="543434" cy="0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直線矢印コネクタ 52">
            <a:extLst>
              <a:ext uri="{FF2B5EF4-FFF2-40B4-BE49-F238E27FC236}">
                <a16:creationId xmlns:a16="http://schemas.microsoft.com/office/drawing/2014/main" id="{6CFCCD8F-0A01-2D2E-8F15-33FB21CD8BC8}"/>
              </a:ext>
            </a:extLst>
          </p:cNvPr>
          <p:cNvCxnSpPr>
            <a:cxnSpLocks/>
          </p:cNvCxnSpPr>
          <p:nvPr/>
        </p:nvCxnSpPr>
        <p:spPr>
          <a:xfrm flipH="1">
            <a:off x="9225581" y="645752"/>
            <a:ext cx="543434" cy="0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テキスト ボックス 53">
            <a:extLst>
              <a:ext uri="{FF2B5EF4-FFF2-40B4-BE49-F238E27FC236}">
                <a16:creationId xmlns:a16="http://schemas.microsoft.com/office/drawing/2014/main" id="{F3FCBB33-7C8C-2282-D71D-3EE106C9F76E}"/>
              </a:ext>
            </a:extLst>
          </p:cNvPr>
          <p:cNvSpPr txBox="1"/>
          <p:nvPr/>
        </p:nvSpPr>
        <p:spPr>
          <a:xfrm>
            <a:off x="9775445" y="193014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100" dirty="0"/>
              <a:t>依存</a:t>
            </a:r>
          </a:p>
        </p:txBody>
      </p:sp>
      <p:sp>
        <p:nvSpPr>
          <p:cNvPr id="55" name="テキスト ボックス 54">
            <a:extLst>
              <a:ext uri="{FF2B5EF4-FFF2-40B4-BE49-F238E27FC236}">
                <a16:creationId xmlns:a16="http://schemas.microsoft.com/office/drawing/2014/main" id="{53B51D49-7F0D-8EB5-88A1-D7AD077A4D2F}"/>
              </a:ext>
            </a:extLst>
          </p:cNvPr>
          <p:cNvSpPr txBox="1"/>
          <p:nvPr/>
        </p:nvSpPr>
        <p:spPr>
          <a:xfrm>
            <a:off x="9773544" y="509215"/>
            <a:ext cx="8899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100" dirty="0"/>
              <a:t>実現・継承</a:t>
            </a:r>
          </a:p>
        </p:txBody>
      </p:sp>
      <p:grpSp>
        <p:nvGrpSpPr>
          <p:cNvPr id="56" name="グループ化 55">
            <a:extLst>
              <a:ext uri="{FF2B5EF4-FFF2-40B4-BE49-F238E27FC236}">
                <a16:creationId xmlns:a16="http://schemas.microsoft.com/office/drawing/2014/main" id="{47515E68-A98B-00B2-EDA0-CD7DAECE2BA1}"/>
              </a:ext>
            </a:extLst>
          </p:cNvPr>
          <p:cNvGrpSpPr/>
          <p:nvPr/>
        </p:nvGrpSpPr>
        <p:grpSpPr>
          <a:xfrm>
            <a:off x="9240410" y="6141948"/>
            <a:ext cx="2494064" cy="388882"/>
            <a:chOff x="8200596" y="5696761"/>
            <a:chExt cx="2494064" cy="388882"/>
          </a:xfrm>
        </p:grpSpPr>
        <p:sp>
          <p:nvSpPr>
            <p:cNvPr id="57" name="正方形/長方形 56">
              <a:extLst>
                <a:ext uri="{FF2B5EF4-FFF2-40B4-BE49-F238E27FC236}">
                  <a16:creationId xmlns:a16="http://schemas.microsoft.com/office/drawing/2014/main" id="{2039C824-807A-0DC2-BCB0-12D14BC2E29A}"/>
                </a:ext>
              </a:extLst>
            </p:cNvPr>
            <p:cNvSpPr/>
            <p:nvPr/>
          </p:nvSpPr>
          <p:spPr>
            <a:xfrm>
              <a:off x="8200596" y="5696761"/>
              <a:ext cx="683953" cy="38888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tIns="0" bIns="0" rtlCol="0" anchor="t"/>
            <a:lstStyle/>
            <a:p>
              <a:pPr algn="ctr"/>
              <a:endParaRPr kumimoji="1" lang="ja-JP" altLang="en-US" sz="1100" dirty="0"/>
            </a:p>
          </p:txBody>
        </p:sp>
        <p:sp>
          <p:nvSpPr>
            <p:cNvPr id="58" name="テキスト ボックス 57">
              <a:extLst>
                <a:ext uri="{FF2B5EF4-FFF2-40B4-BE49-F238E27FC236}">
                  <a16:creationId xmlns:a16="http://schemas.microsoft.com/office/drawing/2014/main" id="{32A268E7-9042-D6FA-308B-C7D8B9D3D2BD}"/>
                </a:ext>
              </a:extLst>
            </p:cNvPr>
            <p:cNvSpPr txBox="1"/>
            <p:nvPr/>
          </p:nvSpPr>
          <p:spPr>
            <a:xfrm>
              <a:off x="8884549" y="5751294"/>
              <a:ext cx="181011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200" dirty="0"/>
                <a:t>Frameworks</a:t>
              </a:r>
              <a:r>
                <a:rPr kumimoji="1" lang="ja-JP" altLang="en-US" sz="1200" dirty="0"/>
                <a:t> ＆ </a:t>
              </a:r>
              <a:r>
                <a:rPr kumimoji="1" lang="en-US" altLang="ja-JP" sz="1200" dirty="0"/>
                <a:t>Drivers</a:t>
              </a:r>
              <a:endParaRPr kumimoji="1" lang="ja-JP" altLang="en-US" sz="1200" dirty="0"/>
            </a:p>
          </p:txBody>
        </p:sp>
      </p:grpSp>
      <p:grpSp>
        <p:nvGrpSpPr>
          <p:cNvPr id="60" name="グループ化 59">
            <a:extLst>
              <a:ext uri="{FF2B5EF4-FFF2-40B4-BE49-F238E27FC236}">
                <a16:creationId xmlns:a16="http://schemas.microsoft.com/office/drawing/2014/main" id="{60B90672-2FB8-4805-89D5-8C0B4389A97C}"/>
              </a:ext>
            </a:extLst>
          </p:cNvPr>
          <p:cNvGrpSpPr/>
          <p:nvPr/>
        </p:nvGrpSpPr>
        <p:grpSpPr>
          <a:xfrm>
            <a:off x="9247209" y="5563513"/>
            <a:ext cx="2529330" cy="388882"/>
            <a:chOff x="8200596" y="5696761"/>
            <a:chExt cx="2529330" cy="388882"/>
          </a:xfrm>
        </p:grpSpPr>
        <p:sp>
          <p:nvSpPr>
            <p:cNvPr id="61" name="正方形/長方形 60">
              <a:extLst>
                <a:ext uri="{FF2B5EF4-FFF2-40B4-BE49-F238E27FC236}">
                  <a16:creationId xmlns:a16="http://schemas.microsoft.com/office/drawing/2014/main" id="{27E92ED9-0E21-DED0-29F2-FE27770305F2}"/>
                </a:ext>
              </a:extLst>
            </p:cNvPr>
            <p:cNvSpPr/>
            <p:nvPr/>
          </p:nvSpPr>
          <p:spPr>
            <a:xfrm>
              <a:off x="8200596" y="5696761"/>
              <a:ext cx="683953" cy="38888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tIns="0" bIns="0" rtlCol="0" anchor="t"/>
            <a:lstStyle/>
            <a:p>
              <a:pPr algn="ctr"/>
              <a:endParaRPr kumimoji="1" lang="ja-JP" altLang="en-US" sz="1100" dirty="0"/>
            </a:p>
          </p:txBody>
        </p:sp>
        <p:sp>
          <p:nvSpPr>
            <p:cNvPr id="64" name="テキスト ボックス 63">
              <a:extLst>
                <a:ext uri="{FF2B5EF4-FFF2-40B4-BE49-F238E27FC236}">
                  <a16:creationId xmlns:a16="http://schemas.microsoft.com/office/drawing/2014/main" id="{A0A2275A-0130-2092-0D31-2FCEC3552163}"/>
                </a:ext>
              </a:extLst>
            </p:cNvPr>
            <p:cNvSpPr txBox="1"/>
            <p:nvPr/>
          </p:nvSpPr>
          <p:spPr>
            <a:xfrm>
              <a:off x="8884549" y="5752702"/>
              <a:ext cx="184537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200" dirty="0"/>
                <a:t>Infrastructure Adapters</a:t>
              </a:r>
              <a:endParaRPr kumimoji="1" lang="ja-JP" altLang="en-US" sz="1200" dirty="0"/>
            </a:p>
          </p:txBody>
        </p:sp>
      </p:grpSp>
      <p:grpSp>
        <p:nvGrpSpPr>
          <p:cNvPr id="65" name="グループ化 64">
            <a:extLst>
              <a:ext uri="{FF2B5EF4-FFF2-40B4-BE49-F238E27FC236}">
                <a16:creationId xmlns:a16="http://schemas.microsoft.com/office/drawing/2014/main" id="{704E3067-887D-5F2A-9F5C-325EF0EAE0FB}"/>
              </a:ext>
            </a:extLst>
          </p:cNvPr>
          <p:cNvGrpSpPr/>
          <p:nvPr/>
        </p:nvGrpSpPr>
        <p:grpSpPr>
          <a:xfrm>
            <a:off x="9240410" y="4985078"/>
            <a:ext cx="2802227" cy="388882"/>
            <a:chOff x="8200596" y="5696761"/>
            <a:chExt cx="2802227" cy="388882"/>
          </a:xfrm>
        </p:grpSpPr>
        <p:sp>
          <p:nvSpPr>
            <p:cNvPr id="66" name="正方形/長方形 65">
              <a:extLst>
                <a:ext uri="{FF2B5EF4-FFF2-40B4-BE49-F238E27FC236}">
                  <a16:creationId xmlns:a16="http://schemas.microsoft.com/office/drawing/2014/main" id="{7E8185B8-D17A-2A85-8D85-E6CD2C6213A4}"/>
                </a:ext>
              </a:extLst>
            </p:cNvPr>
            <p:cNvSpPr/>
            <p:nvPr/>
          </p:nvSpPr>
          <p:spPr>
            <a:xfrm>
              <a:off x="8200596" y="5696761"/>
              <a:ext cx="683953" cy="38888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tIns="0" bIns="0" rtlCol="0" anchor="t"/>
            <a:lstStyle/>
            <a:p>
              <a:pPr algn="ctr"/>
              <a:endParaRPr kumimoji="1" lang="ja-JP" altLang="en-US" sz="1100" dirty="0"/>
            </a:p>
          </p:txBody>
        </p:sp>
        <p:sp>
          <p:nvSpPr>
            <p:cNvPr id="67" name="テキスト ボックス 66">
              <a:extLst>
                <a:ext uri="{FF2B5EF4-FFF2-40B4-BE49-F238E27FC236}">
                  <a16:creationId xmlns:a16="http://schemas.microsoft.com/office/drawing/2014/main" id="{D30EA470-A2EA-F4C5-C585-7881695D08FE}"/>
                </a:ext>
              </a:extLst>
            </p:cNvPr>
            <p:cNvSpPr txBox="1"/>
            <p:nvPr/>
          </p:nvSpPr>
          <p:spPr>
            <a:xfrm>
              <a:off x="8891348" y="5747815"/>
              <a:ext cx="211147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200" dirty="0"/>
                <a:t>Application Business Rules</a:t>
              </a:r>
              <a:endParaRPr kumimoji="1" lang="ja-JP" altLang="en-US" sz="1200" dirty="0"/>
            </a:p>
          </p:txBody>
        </p:sp>
      </p:grpSp>
      <p:grpSp>
        <p:nvGrpSpPr>
          <p:cNvPr id="68" name="グループ化 67">
            <a:extLst>
              <a:ext uri="{FF2B5EF4-FFF2-40B4-BE49-F238E27FC236}">
                <a16:creationId xmlns:a16="http://schemas.microsoft.com/office/drawing/2014/main" id="{0E94B87E-897A-7216-3DF6-C0ED2471F926}"/>
              </a:ext>
            </a:extLst>
          </p:cNvPr>
          <p:cNvGrpSpPr/>
          <p:nvPr/>
        </p:nvGrpSpPr>
        <p:grpSpPr>
          <a:xfrm>
            <a:off x="9240410" y="4387093"/>
            <a:ext cx="2731308" cy="388882"/>
            <a:chOff x="8200596" y="5696761"/>
            <a:chExt cx="2731308" cy="388882"/>
          </a:xfrm>
        </p:grpSpPr>
        <p:sp>
          <p:nvSpPr>
            <p:cNvPr id="69" name="正方形/長方形 68">
              <a:extLst>
                <a:ext uri="{FF2B5EF4-FFF2-40B4-BE49-F238E27FC236}">
                  <a16:creationId xmlns:a16="http://schemas.microsoft.com/office/drawing/2014/main" id="{80ED7EC9-AE2E-D90E-12A3-F8B0D24A1000}"/>
                </a:ext>
              </a:extLst>
            </p:cNvPr>
            <p:cNvSpPr/>
            <p:nvPr/>
          </p:nvSpPr>
          <p:spPr>
            <a:xfrm>
              <a:off x="8200596" y="5696761"/>
              <a:ext cx="683953" cy="38888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tIns="0" bIns="0" rtlCol="0" anchor="t"/>
            <a:lstStyle/>
            <a:p>
              <a:pPr algn="ctr"/>
              <a:endParaRPr kumimoji="1" lang="ja-JP" altLang="en-US" sz="1100" dirty="0"/>
            </a:p>
          </p:txBody>
        </p:sp>
        <p:sp>
          <p:nvSpPr>
            <p:cNvPr id="70" name="テキスト ボックス 69">
              <a:extLst>
                <a:ext uri="{FF2B5EF4-FFF2-40B4-BE49-F238E27FC236}">
                  <a16:creationId xmlns:a16="http://schemas.microsoft.com/office/drawing/2014/main" id="{EA3F8B82-A81B-5434-36EA-A95867238C82}"/>
                </a:ext>
              </a:extLst>
            </p:cNvPr>
            <p:cNvSpPr txBox="1"/>
            <p:nvPr/>
          </p:nvSpPr>
          <p:spPr>
            <a:xfrm>
              <a:off x="8884549" y="5751073"/>
              <a:ext cx="204735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200" dirty="0"/>
                <a:t>Enterprise Business Rules</a:t>
              </a:r>
              <a:endParaRPr kumimoji="1" lang="ja-JP" altLang="en-US" sz="1200" dirty="0"/>
            </a:p>
          </p:txBody>
        </p:sp>
      </p:grpSp>
      <p:sp>
        <p:nvSpPr>
          <p:cNvPr id="71" name="正方形/長方形 70">
            <a:extLst>
              <a:ext uri="{FF2B5EF4-FFF2-40B4-BE49-F238E27FC236}">
                <a16:creationId xmlns:a16="http://schemas.microsoft.com/office/drawing/2014/main" id="{F0314780-4F17-A06A-7223-B296B009172D}"/>
              </a:ext>
            </a:extLst>
          </p:cNvPr>
          <p:cNvSpPr/>
          <p:nvPr/>
        </p:nvSpPr>
        <p:spPr>
          <a:xfrm>
            <a:off x="9569470" y="4387093"/>
            <a:ext cx="355827" cy="38888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bIns="0" rtlCol="0" anchor="t"/>
          <a:lstStyle/>
          <a:p>
            <a:pPr algn="ctr"/>
            <a:endParaRPr kumimoji="1" lang="ja-JP" altLang="en-US" sz="1100" dirty="0"/>
          </a:p>
        </p:txBody>
      </p:sp>
      <p:cxnSp>
        <p:nvCxnSpPr>
          <p:cNvPr id="72" name="直線矢印コネクタ 71">
            <a:extLst>
              <a:ext uri="{FF2B5EF4-FFF2-40B4-BE49-F238E27FC236}">
                <a16:creationId xmlns:a16="http://schemas.microsoft.com/office/drawing/2014/main" id="{316DFB80-B758-E183-910A-E465FB0EC362}"/>
              </a:ext>
            </a:extLst>
          </p:cNvPr>
          <p:cNvCxnSpPr>
            <a:cxnSpLocks/>
          </p:cNvCxnSpPr>
          <p:nvPr/>
        </p:nvCxnSpPr>
        <p:spPr>
          <a:xfrm flipH="1">
            <a:off x="9225581" y="964712"/>
            <a:ext cx="533852" cy="0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arrow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テキスト ボックス 72">
            <a:extLst>
              <a:ext uri="{FF2B5EF4-FFF2-40B4-BE49-F238E27FC236}">
                <a16:creationId xmlns:a16="http://schemas.microsoft.com/office/drawing/2014/main" id="{107778CC-6F4F-6BDC-556A-B7181E6379DE}"/>
              </a:ext>
            </a:extLst>
          </p:cNvPr>
          <p:cNvSpPr txBox="1"/>
          <p:nvPr/>
        </p:nvSpPr>
        <p:spPr>
          <a:xfrm>
            <a:off x="9775445" y="827940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100" dirty="0"/>
              <a:t>関連</a:t>
            </a:r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E831E460-E00E-64E1-23D7-B63E0E801A42}"/>
              </a:ext>
            </a:extLst>
          </p:cNvPr>
          <p:cNvSpPr/>
          <p:nvPr/>
        </p:nvSpPr>
        <p:spPr>
          <a:xfrm>
            <a:off x="7356784" y="4558220"/>
            <a:ext cx="1133959" cy="1921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dirty="0"/>
              <a:t>AuthenticationFilter</a:t>
            </a:r>
            <a:endParaRPr kumimoji="1" lang="ja-JP" altLang="en-US" sz="800" dirty="0"/>
          </a:p>
        </p:txBody>
      </p:sp>
      <p:sp>
        <p:nvSpPr>
          <p:cNvPr id="75" name="正方形/長方形 74">
            <a:extLst>
              <a:ext uri="{FF2B5EF4-FFF2-40B4-BE49-F238E27FC236}">
                <a16:creationId xmlns:a16="http://schemas.microsoft.com/office/drawing/2014/main" id="{9CA5B248-1C30-C719-B7EE-5D6C0A06FC67}"/>
              </a:ext>
            </a:extLst>
          </p:cNvPr>
          <p:cNvSpPr/>
          <p:nvPr/>
        </p:nvSpPr>
        <p:spPr>
          <a:xfrm>
            <a:off x="5831046" y="1588133"/>
            <a:ext cx="1400128" cy="1921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dirty="0"/>
              <a:t>UserSerializer</a:t>
            </a:r>
            <a:endParaRPr kumimoji="1" lang="ja-JP" altLang="en-US" sz="800" dirty="0"/>
          </a:p>
        </p:txBody>
      </p:sp>
      <p:sp>
        <p:nvSpPr>
          <p:cNvPr id="76" name="正方形/長方形 75">
            <a:extLst>
              <a:ext uri="{FF2B5EF4-FFF2-40B4-BE49-F238E27FC236}">
                <a16:creationId xmlns:a16="http://schemas.microsoft.com/office/drawing/2014/main" id="{04207AB2-9412-0B87-DDC3-0784998AFC17}"/>
              </a:ext>
            </a:extLst>
          </p:cNvPr>
          <p:cNvSpPr/>
          <p:nvPr/>
        </p:nvSpPr>
        <p:spPr>
          <a:xfrm>
            <a:off x="4730585" y="3542776"/>
            <a:ext cx="879577" cy="20387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dirty="0"/>
              <a:t>IUserRepository</a:t>
            </a:r>
            <a:endParaRPr kumimoji="1" lang="ja-JP" altLang="en-US" sz="800" dirty="0"/>
          </a:p>
        </p:txBody>
      </p:sp>
      <p:sp>
        <p:nvSpPr>
          <p:cNvPr id="80" name="正方形/長方形 79">
            <a:extLst>
              <a:ext uri="{FF2B5EF4-FFF2-40B4-BE49-F238E27FC236}">
                <a16:creationId xmlns:a16="http://schemas.microsoft.com/office/drawing/2014/main" id="{99C6D131-20C6-4918-79A2-C5E16B56AF7B}"/>
              </a:ext>
            </a:extLst>
          </p:cNvPr>
          <p:cNvSpPr/>
          <p:nvPr/>
        </p:nvSpPr>
        <p:spPr>
          <a:xfrm>
            <a:off x="4467444" y="1022855"/>
            <a:ext cx="1400128" cy="1921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dirty="0"/>
              <a:t>AuthenticationController</a:t>
            </a:r>
            <a:endParaRPr kumimoji="1" lang="ja-JP" altLang="en-US" sz="800" dirty="0"/>
          </a:p>
        </p:txBody>
      </p:sp>
      <p:cxnSp>
        <p:nvCxnSpPr>
          <p:cNvPr id="96" name="直線矢印コネクタ 95">
            <a:extLst>
              <a:ext uri="{FF2B5EF4-FFF2-40B4-BE49-F238E27FC236}">
                <a16:creationId xmlns:a16="http://schemas.microsoft.com/office/drawing/2014/main" id="{7EFC8B9C-E904-64E1-4387-3C8466E48D32}"/>
              </a:ext>
            </a:extLst>
          </p:cNvPr>
          <p:cNvCxnSpPr>
            <a:cxnSpLocks/>
            <a:stCxn id="50" idx="3"/>
            <a:endCxn id="76" idx="1"/>
          </p:cNvCxnSpPr>
          <p:nvPr/>
        </p:nvCxnSpPr>
        <p:spPr>
          <a:xfrm>
            <a:off x="3723333" y="3644715"/>
            <a:ext cx="1007252" cy="1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8" name="正方形/長方形 107">
            <a:extLst>
              <a:ext uri="{FF2B5EF4-FFF2-40B4-BE49-F238E27FC236}">
                <a16:creationId xmlns:a16="http://schemas.microsoft.com/office/drawing/2014/main" id="{F3388485-8D0F-ED69-DE14-CD3FEFD0C731}"/>
              </a:ext>
            </a:extLst>
          </p:cNvPr>
          <p:cNvSpPr/>
          <p:nvPr/>
        </p:nvSpPr>
        <p:spPr>
          <a:xfrm>
            <a:off x="7524489" y="2690604"/>
            <a:ext cx="1109481" cy="1921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dirty="0"/>
              <a:t>AuthenticationService</a:t>
            </a:r>
            <a:endParaRPr kumimoji="1" lang="ja-JP" altLang="en-US" sz="800" dirty="0"/>
          </a:p>
        </p:txBody>
      </p:sp>
      <p:cxnSp>
        <p:nvCxnSpPr>
          <p:cNvPr id="109" name="直線矢印コネクタ 108">
            <a:extLst>
              <a:ext uri="{FF2B5EF4-FFF2-40B4-BE49-F238E27FC236}">
                <a16:creationId xmlns:a16="http://schemas.microsoft.com/office/drawing/2014/main" id="{20CED41C-D269-F11E-6CB7-46C49D0D91AE}"/>
              </a:ext>
            </a:extLst>
          </p:cNvPr>
          <p:cNvCxnSpPr>
            <a:cxnSpLocks/>
            <a:stCxn id="108" idx="1"/>
            <a:endCxn id="4" idx="2"/>
          </p:cNvCxnSpPr>
          <p:nvPr/>
        </p:nvCxnSpPr>
        <p:spPr>
          <a:xfrm flipH="1" flipV="1">
            <a:off x="7179781" y="2492054"/>
            <a:ext cx="344708" cy="294616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直線矢印コネクタ 9">
            <a:extLst>
              <a:ext uri="{FF2B5EF4-FFF2-40B4-BE49-F238E27FC236}">
                <a16:creationId xmlns:a16="http://schemas.microsoft.com/office/drawing/2014/main" id="{FE448070-692F-F4BD-703F-D517781532C7}"/>
              </a:ext>
            </a:extLst>
          </p:cNvPr>
          <p:cNvCxnSpPr>
            <a:cxnSpLocks/>
            <a:stCxn id="75" idx="2"/>
            <a:endCxn id="62" idx="0"/>
          </p:cNvCxnSpPr>
          <p:nvPr/>
        </p:nvCxnSpPr>
        <p:spPr>
          <a:xfrm flipH="1">
            <a:off x="5872933" y="1780264"/>
            <a:ext cx="658177" cy="1321713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" name="直線矢印コネクタ 1">
            <a:extLst>
              <a:ext uri="{FF2B5EF4-FFF2-40B4-BE49-F238E27FC236}">
                <a16:creationId xmlns:a16="http://schemas.microsoft.com/office/drawing/2014/main" id="{DA2BF0E5-F83D-2C34-E3F3-AFEF242ADA90}"/>
              </a:ext>
            </a:extLst>
          </p:cNvPr>
          <p:cNvCxnSpPr>
            <a:cxnSpLocks/>
            <a:stCxn id="80" idx="2"/>
            <a:endCxn id="75" idx="0"/>
          </p:cNvCxnSpPr>
          <p:nvPr/>
        </p:nvCxnSpPr>
        <p:spPr>
          <a:xfrm>
            <a:off x="5167508" y="1214986"/>
            <a:ext cx="1363602" cy="373147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直線矢印コネクタ 46">
            <a:extLst>
              <a:ext uri="{FF2B5EF4-FFF2-40B4-BE49-F238E27FC236}">
                <a16:creationId xmlns:a16="http://schemas.microsoft.com/office/drawing/2014/main" id="{7D7FFDDC-C2B4-AEBE-B6E0-52FF2BC640F0}"/>
              </a:ext>
            </a:extLst>
          </p:cNvPr>
          <p:cNvCxnSpPr>
            <a:cxnSpLocks/>
            <a:stCxn id="108" idx="0"/>
          </p:cNvCxnSpPr>
          <p:nvPr/>
        </p:nvCxnSpPr>
        <p:spPr>
          <a:xfrm flipH="1" flipV="1">
            <a:off x="7121061" y="1776140"/>
            <a:ext cx="958169" cy="914464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直線矢印コネクタ 76">
            <a:extLst>
              <a:ext uri="{FF2B5EF4-FFF2-40B4-BE49-F238E27FC236}">
                <a16:creationId xmlns:a16="http://schemas.microsoft.com/office/drawing/2014/main" id="{FDC843DF-50F4-20F0-7469-5AD261B0C718}"/>
              </a:ext>
            </a:extLst>
          </p:cNvPr>
          <p:cNvCxnSpPr>
            <a:cxnSpLocks/>
          </p:cNvCxnSpPr>
          <p:nvPr/>
        </p:nvCxnSpPr>
        <p:spPr>
          <a:xfrm flipV="1">
            <a:off x="5380812" y="3323410"/>
            <a:ext cx="288856" cy="211017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5" name="直線矢印コネクタ 114">
            <a:extLst>
              <a:ext uri="{FF2B5EF4-FFF2-40B4-BE49-F238E27FC236}">
                <a16:creationId xmlns:a16="http://schemas.microsoft.com/office/drawing/2014/main" id="{7BE2FBCF-C9EF-5C62-49BC-17BF2D27A84B}"/>
              </a:ext>
            </a:extLst>
          </p:cNvPr>
          <p:cNvCxnSpPr>
            <a:cxnSpLocks/>
            <a:stCxn id="143" idx="1"/>
          </p:cNvCxnSpPr>
          <p:nvPr/>
        </p:nvCxnSpPr>
        <p:spPr>
          <a:xfrm flipH="1" flipV="1">
            <a:off x="4477567" y="5463965"/>
            <a:ext cx="692806" cy="475600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6" name="楕円 155">
            <a:extLst>
              <a:ext uri="{FF2B5EF4-FFF2-40B4-BE49-F238E27FC236}">
                <a16:creationId xmlns:a16="http://schemas.microsoft.com/office/drawing/2014/main" id="{4FEB4A41-839C-DCAF-4AB2-B48668FFB88B}"/>
              </a:ext>
            </a:extLst>
          </p:cNvPr>
          <p:cNvSpPr/>
          <p:nvPr/>
        </p:nvSpPr>
        <p:spPr>
          <a:xfrm>
            <a:off x="9455782" y="1847763"/>
            <a:ext cx="2042444" cy="1856277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bIns="0" rtlCol="0" anchor="t"/>
          <a:lstStyle/>
          <a:p>
            <a:pPr algn="ctr"/>
            <a:endParaRPr kumimoji="1" lang="ja-JP" altLang="en-US" sz="1100" dirty="0"/>
          </a:p>
        </p:txBody>
      </p:sp>
      <p:sp>
        <p:nvSpPr>
          <p:cNvPr id="189" name="テキスト ボックス 188">
            <a:extLst>
              <a:ext uri="{FF2B5EF4-FFF2-40B4-BE49-F238E27FC236}">
                <a16:creationId xmlns:a16="http://schemas.microsoft.com/office/drawing/2014/main" id="{EE4572CD-59CB-C9A1-B432-53F93BD390B5}"/>
              </a:ext>
            </a:extLst>
          </p:cNvPr>
          <p:cNvSpPr txBox="1"/>
          <p:nvPr/>
        </p:nvSpPr>
        <p:spPr>
          <a:xfrm>
            <a:off x="4560014" y="598506"/>
            <a:ext cx="13931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600" dirty="0">
                <a:solidFill>
                  <a:srgbClr val="FF0000"/>
                </a:solidFill>
              </a:rPr>
              <a:t>REST</a:t>
            </a:r>
            <a:r>
              <a:rPr kumimoji="1" lang="ja-JP" altLang="en-US" sz="1600" dirty="0">
                <a:solidFill>
                  <a:srgbClr val="FF0000"/>
                </a:solidFill>
              </a:rPr>
              <a:t>サーバー</a:t>
            </a:r>
          </a:p>
        </p:txBody>
      </p:sp>
      <p:sp>
        <p:nvSpPr>
          <p:cNvPr id="190" name="テキスト ボックス 189">
            <a:extLst>
              <a:ext uri="{FF2B5EF4-FFF2-40B4-BE49-F238E27FC236}">
                <a16:creationId xmlns:a16="http://schemas.microsoft.com/office/drawing/2014/main" id="{04B32B0C-5823-0460-204C-8B6EA89B6BE7}"/>
              </a:ext>
            </a:extLst>
          </p:cNvPr>
          <p:cNvSpPr txBox="1"/>
          <p:nvPr/>
        </p:nvSpPr>
        <p:spPr>
          <a:xfrm>
            <a:off x="7012240" y="1984681"/>
            <a:ext cx="1400832" cy="2462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kumimoji="1" lang="en-US" altLang="ja-JP" sz="1600" dirty="0">
                <a:solidFill>
                  <a:srgbClr val="FF0000"/>
                </a:solidFill>
              </a:rPr>
              <a:t>REST</a:t>
            </a:r>
            <a:r>
              <a:rPr kumimoji="1" lang="ja-JP" altLang="en-US" sz="1600" dirty="0">
                <a:solidFill>
                  <a:srgbClr val="FF0000"/>
                </a:solidFill>
              </a:rPr>
              <a:t>クライアント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8B239456-9299-9BEA-61CC-095203476765}"/>
              </a:ext>
            </a:extLst>
          </p:cNvPr>
          <p:cNvSpPr txBox="1"/>
          <p:nvPr/>
        </p:nvSpPr>
        <p:spPr>
          <a:xfrm>
            <a:off x="7209133" y="4779575"/>
            <a:ext cx="16049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600" dirty="0">
                <a:solidFill>
                  <a:srgbClr val="FF0000"/>
                </a:solidFill>
              </a:rPr>
              <a:t>gRPC</a:t>
            </a:r>
            <a:r>
              <a:rPr kumimoji="1" lang="ja-JP" altLang="en-US" sz="1600" dirty="0">
                <a:solidFill>
                  <a:srgbClr val="FF0000"/>
                </a:solidFill>
              </a:rPr>
              <a:t>クライアント</a:t>
            </a: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9AF6BA52-1CE8-445A-1730-2C31BFE3D0C5}"/>
              </a:ext>
            </a:extLst>
          </p:cNvPr>
          <p:cNvSpPr txBox="1"/>
          <p:nvPr/>
        </p:nvSpPr>
        <p:spPr>
          <a:xfrm>
            <a:off x="5235131" y="5974972"/>
            <a:ext cx="14125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600" dirty="0">
                <a:solidFill>
                  <a:srgbClr val="FF0000"/>
                </a:solidFill>
              </a:rPr>
              <a:t>gRPC</a:t>
            </a:r>
            <a:r>
              <a:rPr kumimoji="1" lang="ja-JP" altLang="en-US" sz="1600" dirty="0">
                <a:solidFill>
                  <a:srgbClr val="FF0000"/>
                </a:solidFill>
              </a:rPr>
              <a:t>サーバー</a:t>
            </a:r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A76E0049-8301-10EF-C136-7541C2575112}"/>
              </a:ext>
            </a:extLst>
          </p:cNvPr>
          <p:cNvSpPr/>
          <p:nvPr/>
        </p:nvSpPr>
        <p:spPr>
          <a:xfrm>
            <a:off x="10059389" y="2657907"/>
            <a:ext cx="846312" cy="2235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900" dirty="0"/>
              <a:t>ViewModel</a:t>
            </a:r>
            <a:endParaRPr kumimoji="1" lang="ja-JP" altLang="en-US" sz="900" dirty="0"/>
          </a:p>
        </p:txBody>
      </p:sp>
      <p:cxnSp>
        <p:nvCxnSpPr>
          <p:cNvPr id="27" name="直線矢印コネクタ 26">
            <a:extLst>
              <a:ext uri="{FF2B5EF4-FFF2-40B4-BE49-F238E27FC236}">
                <a16:creationId xmlns:a16="http://schemas.microsoft.com/office/drawing/2014/main" id="{BB8E5285-3105-482C-A447-21226EAB4BF6}"/>
              </a:ext>
            </a:extLst>
          </p:cNvPr>
          <p:cNvCxnSpPr>
            <a:cxnSpLocks/>
            <a:stCxn id="22" idx="1"/>
            <a:endCxn id="21" idx="3"/>
          </p:cNvCxnSpPr>
          <p:nvPr/>
        </p:nvCxnSpPr>
        <p:spPr>
          <a:xfrm flipH="1">
            <a:off x="7565644" y="2769667"/>
            <a:ext cx="2493745" cy="1129487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arrow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直線矢印コネクタ 32">
            <a:extLst>
              <a:ext uri="{FF2B5EF4-FFF2-40B4-BE49-F238E27FC236}">
                <a16:creationId xmlns:a16="http://schemas.microsoft.com/office/drawing/2014/main" id="{A3B7ECB3-2E85-61A4-FDF0-29DA80771D2E}"/>
              </a:ext>
            </a:extLst>
          </p:cNvPr>
          <p:cNvCxnSpPr>
            <a:cxnSpLocks/>
            <a:stCxn id="22" idx="1"/>
            <a:endCxn id="8" idx="3"/>
          </p:cNvCxnSpPr>
          <p:nvPr/>
        </p:nvCxnSpPr>
        <p:spPr>
          <a:xfrm flipH="1">
            <a:off x="8866859" y="2769667"/>
            <a:ext cx="1192530" cy="1468742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arrow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D1B7F8A6-8C53-BE0D-B31D-6C03C4D47644}"/>
              </a:ext>
            </a:extLst>
          </p:cNvPr>
          <p:cNvSpPr txBox="1"/>
          <p:nvPr/>
        </p:nvSpPr>
        <p:spPr>
          <a:xfrm>
            <a:off x="9996675" y="2053595"/>
            <a:ext cx="9717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200" dirty="0"/>
              <a:t>購買ドメイン</a:t>
            </a:r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D8E78A7A-6047-7194-7228-066BCBD4EBFD}"/>
              </a:ext>
            </a:extLst>
          </p:cNvPr>
          <p:cNvSpPr/>
          <p:nvPr/>
        </p:nvSpPr>
        <p:spPr>
          <a:xfrm>
            <a:off x="6391772" y="3797214"/>
            <a:ext cx="1173872" cy="20387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dirty="0"/>
              <a:t>IAuthenticationService</a:t>
            </a:r>
            <a:endParaRPr kumimoji="1" lang="ja-JP" altLang="en-US" sz="800" dirty="0"/>
          </a:p>
        </p:txBody>
      </p:sp>
      <p:cxnSp>
        <p:nvCxnSpPr>
          <p:cNvPr id="28" name="直線矢印コネクタ 27">
            <a:extLst>
              <a:ext uri="{FF2B5EF4-FFF2-40B4-BE49-F238E27FC236}">
                <a16:creationId xmlns:a16="http://schemas.microsoft.com/office/drawing/2014/main" id="{D918D046-D2A1-E529-6A56-A8EEC2E67C9E}"/>
              </a:ext>
            </a:extLst>
          </p:cNvPr>
          <p:cNvCxnSpPr>
            <a:cxnSpLocks/>
            <a:stCxn id="108" idx="2"/>
            <a:endCxn id="21" idx="0"/>
          </p:cNvCxnSpPr>
          <p:nvPr/>
        </p:nvCxnSpPr>
        <p:spPr>
          <a:xfrm flipH="1">
            <a:off x="6978708" y="2882735"/>
            <a:ext cx="1100522" cy="914479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直線矢印コネクタ 31">
            <a:extLst>
              <a:ext uri="{FF2B5EF4-FFF2-40B4-BE49-F238E27FC236}">
                <a16:creationId xmlns:a16="http://schemas.microsoft.com/office/drawing/2014/main" id="{E5E44F7C-BD35-2530-DA8A-B4C1D10732B6}"/>
              </a:ext>
            </a:extLst>
          </p:cNvPr>
          <p:cNvCxnSpPr>
            <a:cxnSpLocks/>
            <a:stCxn id="21" idx="2"/>
            <a:endCxn id="30" idx="0"/>
          </p:cNvCxnSpPr>
          <p:nvPr/>
        </p:nvCxnSpPr>
        <p:spPr>
          <a:xfrm flipH="1">
            <a:off x="5863888" y="4001093"/>
            <a:ext cx="1114820" cy="421757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2" name="直線矢印コネクタ 101">
            <a:extLst>
              <a:ext uri="{FF2B5EF4-FFF2-40B4-BE49-F238E27FC236}">
                <a16:creationId xmlns:a16="http://schemas.microsoft.com/office/drawing/2014/main" id="{3ACD3DBA-11CE-295B-E9C0-1FE6970D4D2C}"/>
              </a:ext>
            </a:extLst>
          </p:cNvPr>
          <p:cNvCxnSpPr>
            <a:cxnSpLocks/>
            <a:stCxn id="80" idx="2"/>
            <a:endCxn id="76" idx="0"/>
          </p:cNvCxnSpPr>
          <p:nvPr/>
        </p:nvCxnSpPr>
        <p:spPr>
          <a:xfrm>
            <a:off x="5167508" y="1214986"/>
            <a:ext cx="2866" cy="2327790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arrow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0" name="正方形/長方形 139">
            <a:extLst>
              <a:ext uri="{FF2B5EF4-FFF2-40B4-BE49-F238E27FC236}">
                <a16:creationId xmlns:a16="http://schemas.microsoft.com/office/drawing/2014/main" id="{2236B579-ABA9-F86F-455D-E895A362BABE}"/>
              </a:ext>
            </a:extLst>
          </p:cNvPr>
          <p:cNvSpPr/>
          <p:nvPr/>
        </p:nvSpPr>
        <p:spPr>
          <a:xfrm>
            <a:off x="3219873" y="5264696"/>
            <a:ext cx="1400128" cy="1921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dirty="0"/>
              <a:t>UserSerializer</a:t>
            </a:r>
            <a:endParaRPr kumimoji="1" lang="ja-JP" altLang="en-US" sz="800" dirty="0"/>
          </a:p>
        </p:txBody>
      </p:sp>
      <p:cxnSp>
        <p:nvCxnSpPr>
          <p:cNvPr id="170" name="直線矢印コネクタ 169">
            <a:extLst>
              <a:ext uri="{FF2B5EF4-FFF2-40B4-BE49-F238E27FC236}">
                <a16:creationId xmlns:a16="http://schemas.microsoft.com/office/drawing/2014/main" id="{57C32E88-0BCC-8814-7D98-1AD24B302A0C}"/>
              </a:ext>
            </a:extLst>
          </p:cNvPr>
          <p:cNvCxnSpPr>
            <a:cxnSpLocks/>
            <a:stCxn id="140" idx="0"/>
            <a:endCxn id="62" idx="2"/>
          </p:cNvCxnSpPr>
          <p:nvPr/>
        </p:nvCxnSpPr>
        <p:spPr>
          <a:xfrm flipV="1">
            <a:off x="3919937" y="3305856"/>
            <a:ext cx="1952996" cy="1958840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3" name="直線矢印コネクタ 172">
            <a:extLst>
              <a:ext uri="{FF2B5EF4-FFF2-40B4-BE49-F238E27FC236}">
                <a16:creationId xmlns:a16="http://schemas.microsoft.com/office/drawing/2014/main" id="{2D2F992F-5D82-B566-07A1-3FB40804F95E}"/>
              </a:ext>
            </a:extLst>
          </p:cNvPr>
          <p:cNvCxnSpPr>
            <a:cxnSpLocks/>
            <a:stCxn id="30" idx="0"/>
            <a:endCxn id="62" idx="2"/>
          </p:cNvCxnSpPr>
          <p:nvPr/>
        </p:nvCxnSpPr>
        <p:spPr>
          <a:xfrm flipV="1">
            <a:off x="5863888" y="3305856"/>
            <a:ext cx="9045" cy="1116994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01079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楕円 10">
            <a:extLst>
              <a:ext uri="{FF2B5EF4-FFF2-40B4-BE49-F238E27FC236}">
                <a16:creationId xmlns:a16="http://schemas.microsoft.com/office/drawing/2014/main" id="{61F6DF7D-A748-EE48-3EDD-9DD5FF2C9BD6}"/>
              </a:ext>
            </a:extLst>
          </p:cNvPr>
          <p:cNvSpPr/>
          <p:nvPr/>
        </p:nvSpPr>
        <p:spPr>
          <a:xfrm>
            <a:off x="2188408" y="102870"/>
            <a:ext cx="6713220" cy="671322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bIns="0" rtlCol="0" anchor="t"/>
          <a:lstStyle/>
          <a:p>
            <a:pPr algn="ctr"/>
            <a:endParaRPr kumimoji="1" lang="ja-JP" altLang="en-US" sz="1100" dirty="0"/>
          </a:p>
        </p:txBody>
      </p:sp>
      <p:sp>
        <p:nvSpPr>
          <p:cNvPr id="5" name="楕円 4">
            <a:extLst>
              <a:ext uri="{FF2B5EF4-FFF2-40B4-BE49-F238E27FC236}">
                <a16:creationId xmlns:a16="http://schemas.microsoft.com/office/drawing/2014/main" id="{D8B52D55-1ACB-79D8-60DE-A16C4075EF0A}"/>
              </a:ext>
            </a:extLst>
          </p:cNvPr>
          <p:cNvSpPr/>
          <p:nvPr/>
        </p:nvSpPr>
        <p:spPr>
          <a:xfrm>
            <a:off x="2489083" y="428957"/>
            <a:ext cx="6061046" cy="6061046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bIns="0" rtlCol="0" anchor="t"/>
          <a:lstStyle/>
          <a:p>
            <a:pPr algn="ctr"/>
            <a:endParaRPr kumimoji="1" lang="ja-JP" altLang="en-US" sz="1100" dirty="0"/>
          </a:p>
        </p:txBody>
      </p:sp>
      <p:sp>
        <p:nvSpPr>
          <p:cNvPr id="3" name="楕円 2">
            <a:extLst>
              <a:ext uri="{FF2B5EF4-FFF2-40B4-BE49-F238E27FC236}">
                <a16:creationId xmlns:a16="http://schemas.microsoft.com/office/drawing/2014/main" id="{FD5F7EEE-98CD-3F37-082F-E28F6540080E}"/>
              </a:ext>
            </a:extLst>
          </p:cNvPr>
          <p:cNvSpPr/>
          <p:nvPr/>
        </p:nvSpPr>
        <p:spPr>
          <a:xfrm>
            <a:off x="3844970" y="1824962"/>
            <a:ext cx="3431728" cy="32451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bIns="0" rtlCol="0" anchor="t"/>
          <a:lstStyle/>
          <a:p>
            <a:pPr algn="ctr"/>
            <a:endParaRPr kumimoji="1" lang="ja-JP" altLang="en-US" sz="1100" dirty="0"/>
          </a:p>
        </p:txBody>
      </p:sp>
      <p:sp>
        <p:nvSpPr>
          <p:cNvPr id="52" name="楕円 51">
            <a:extLst>
              <a:ext uri="{FF2B5EF4-FFF2-40B4-BE49-F238E27FC236}">
                <a16:creationId xmlns:a16="http://schemas.microsoft.com/office/drawing/2014/main" id="{FFE21E94-485A-C504-A486-1BA75B83CD04}"/>
              </a:ext>
            </a:extLst>
          </p:cNvPr>
          <p:cNvSpPr/>
          <p:nvPr/>
        </p:nvSpPr>
        <p:spPr>
          <a:xfrm>
            <a:off x="4654656" y="2534156"/>
            <a:ext cx="1758764" cy="1735818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bIns="0" rtlCol="0" anchor="t"/>
          <a:lstStyle/>
          <a:p>
            <a:pPr algn="ctr"/>
            <a:endParaRPr kumimoji="1" lang="ja-JP" altLang="en-US" sz="1600" dirty="0"/>
          </a:p>
        </p:txBody>
      </p:sp>
      <p:sp>
        <p:nvSpPr>
          <p:cNvPr id="180" name="楕円 179">
            <a:extLst>
              <a:ext uri="{FF2B5EF4-FFF2-40B4-BE49-F238E27FC236}">
                <a16:creationId xmlns:a16="http://schemas.microsoft.com/office/drawing/2014/main" id="{BC09D224-A2D1-6988-3F97-49F1D6BF085A}"/>
              </a:ext>
            </a:extLst>
          </p:cNvPr>
          <p:cNvSpPr/>
          <p:nvPr/>
        </p:nvSpPr>
        <p:spPr>
          <a:xfrm rot="10800000">
            <a:off x="4110810" y="390093"/>
            <a:ext cx="2211979" cy="1442511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1" name="楕円 190">
            <a:extLst>
              <a:ext uri="{FF2B5EF4-FFF2-40B4-BE49-F238E27FC236}">
                <a16:creationId xmlns:a16="http://schemas.microsoft.com/office/drawing/2014/main" id="{38E2AE4D-23AD-8D67-1D60-2AAC3FEFB9FF}"/>
              </a:ext>
            </a:extLst>
          </p:cNvPr>
          <p:cNvSpPr/>
          <p:nvPr/>
        </p:nvSpPr>
        <p:spPr>
          <a:xfrm rot="10800000">
            <a:off x="6575395" y="1802205"/>
            <a:ext cx="2211979" cy="1398691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7BC21E71-31D6-3669-41F4-DA16D9DF5ADC}"/>
              </a:ext>
            </a:extLst>
          </p:cNvPr>
          <p:cNvSpPr txBox="1"/>
          <p:nvPr/>
        </p:nvSpPr>
        <p:spPr>
          <a:xfrm>
            <a:off x="5059147" y="2186323"/>
            <a:ext cx="9717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200" dirty="0"/>
              <a:t>認証ドメイン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4AA4408E-BAFB-5176-6604-E8A23E3A94FF}"/>
              </a:ext>
            </a:extLst>
          </p:cNvPr>
          <p:cNvSpPr txBox="1"/>
          <p:nvPr/>
        </p:nvSpPr>
        <p:spPr>
          <a:xfrm rot="5400000">
            <a:off x="1597615" y="3506217"/>
            <a:ext cx="1511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200" dirty="0"/>
              <a:t>DB</a:t>
            </a:r>
            <a:r>
              <a:rPr kumimoji="1" lang="ja-JP" altLang="en-US" sz="1200" dirty="0"/>
              <a:t>（</a:t>
            </a:r>
            <a:r>
              <a:rPr kumimoji="1" lang="en-US" altLang="ja-JP" sz="1200" dirty="0"/>
              <a:t>SQL</a:t>
            </a:r>
            <a:r>
              <a:rPr kumimoji="1" lang="ja-JP" altLang="en-US" sz="1200" dirty="0"/>
              <a:t> </a:t>
            </a:r>
            <a:r>
              <a:rPr kumimoji="1" lang="en-US" altLang="ja-JP" sz="1200" dirty="0"/>
              <a:t>Server</a:t>
            </a:r>
            <a:r>
              <a:rPr kumimoji="1" lang="ja-JP" altLang="en-US" sz="1200" dirty="0"/>
              <a:t>）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AC990C2C-0114-CB69-C9A5-F2BC15A6AE81}"/>
              </a:ext>
            </a:extLst>
          </p:cNvPr>
          <p:cNvSpPr txBox="1"/>
          <p:nvPr/>
        </p:nvSpPr>
        <p:spPr>
          <a:xfrm rot="1857908">
            <a:off x="6705132" y="650353"/>
            <a:ext cx="1111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200" dirty="0"/>
              <a:t>Web API(REST)</a:t>
            </a:r>
            <a:endParaRPr kumimoji="1" lang="ja-JP" altLang="en-US" sz="1200" dirty="0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986B2D26-80C0-618F-02ED-D175574E544B}"/>
              </a:ext>
            </a:extLst>
          </p:cNvPr>
          <p:cNvSpPr txBox="1"/>
          <p:nvPr/>
        </p:nvSpPr>
        <p:spPr>
          <a:xfrm rot="19513899">
            <a:off x="6323189" y="5928766"/>
            <a:ext cx="19511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200" dirty="0"/>
              <a:t>Web</a:t>
            </a:r>
            <a:r>
              <a:rPr kumimoji="1" lang="ja-JP" altLang="en-US" sz="1200" dirty="0"/>
              <a:t> </a:t>
            </a:r>
            <a:r>
              <a:rPr kumimoji="1" lang="en-US" altLang="ja-JP" sz="1200" dirty="0"/>
              <a:t>API</a:t>
            </a:r>
            <a:r>
              <a:rPr kumimoji="1" lang="ja-JP" altLang="en-US" sz="1200" dirty="0"/>
              <a:t>（</a:t>
            </a:r>
            <a:r>
              <a:rPr kumimoji="1" lang="en-US" altLang="ja-JP" sz="1200" dirty="0"/>
              <a:t>MagicOnion</a:t>
            </a:r>
            <a:r>
              <a:rPr kumimoji="1" lang="ja-JP" altLang="en-US" sz="1200" dirty="0"/>
              <a:t>）</a:t>
            </a:r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731D1CC2-2DD9-DD83-5AFE-6F5922CAD473}"/>
              </a:ext>
            </a:extLst>
          </p:cNvPr>
          <p:cNvSpPr/>
          <p:nvPr/>
        </p:nvSpPr>
        <p:spPr>
          <a:xfrm>
            <a:off x="5276952" y="4422850"/>
            <a:ext cx="1173872" cy="20387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dirty="0"/>
              <a:t>IAuthenticationContext</a:t>
            </a:r>
            <a:endParaRPr kumimoji="1" lang="ja-JP" altLang="en-US" sz="800" dirty="0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4A331F0C-DED6-9FEE-30FF-BFA9225DBCDC}"/>
              </a:ext>
            </a:extLst>
          </p:cNvPr>
          <p:cNvSpPr/>
          <p:nvPr/>
        </p:nvSpPr>
        <p:spPr>
          <a:xfrm>
            <a:off x="6492912" y="2299923"/>
            <a:ext cx="1373737" cy="1921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dirty="0"/>
              <a:t>ClientAuthenticationContext</a:t>
            </a:r>
            <a:endParaRPr kumimoji="1" lang="ja-JP" altLang="en-US" sz="800" dirty="0"/>
          </a:p>
        </p:txBody>
      </p:sp>
      <p:cxnSp>
        <p:nvCxnSpPr>
          <p:cNvPr id="15" name="直線矢印コネクタ 14">
            <a:extLst>
              <a:ext uri="{FF2B5EF4-FFF2-40B4-BE49-F238E27FC236}">
                <a16:creationId xmlns:a16="http://schemas.microsoft.com/office/drawing/2014/main" id="{1E34BBF9-93DD-9871-FFF8-C6FFE1AF24C9}"/>
              </a:ext>
            </a:extLst>
          </p:cNvPr>
          <p:cNvCxnSpPr>
            <a:cxnSpLocks/>
            <a:stCxn id="4" idx="2"/>
            <a:endCxn id="30" idx="0"/>
          </p:cNvCxnSpPr>
          <p:nvPr/>
        </p:nvCxnSpPr>
        <p:spPr>
          <a:xfrm flipH="1">
            <a:off x="5863888" y="2492054"/>
            <a:ext cx="1315893" cy="1930796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正方形/長方形 61">
            <a:extLst>
              <a:ext uri="{FF2B5EF4-FFF2-40B4-BE49-F238E27FC236}">
                <a16:creationId xmlns:a16="http://schemas.microsoft.com/office/drawing/2014/main" id="{A98648DD-CA39-A44E-987B-867781F0F296}"/>
              </a:ext>
            </a:extLst>
          </p:cNvPr>
          <p:cNvSpPr/>
          <p:nvPr/>
        </p:nvSpPr>
        <p:spPr>
          <a:xfrm>
            <a:off x="5576286" y="3101977"/>
            <a:ext cx="593294" cy="20387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dirty="0"/>
              <a:t>User</a:t>
            </a:r>
            <a:endParaRPr kumimoji="1" lang="ja-JP" altLang="en-US" sz="800" dirty="0"/>
          </a:p>
        </p:txBody>
      </p:sp>
      <p:sp>
        <p:nvSpPr>
          <p:cNvPr id="99" name="テキスト ボックス 98">
            <a:extLst>
              <a:ext uri="{FF2B5EF4-FFF2-40B4-BE49-F238E27FC236}">
                <a16:creationId xmlns:a16="http://schemas.microsoft.com/office/drawing/2014/main" id="{AA5D5232-5BEE-A25B-45B1-13CD85F12513}"/>
              </a:ext>
            </a:extLst>
          </p:cNvPr>
          <p:cNvSpPr txBox="1"/>
          <p:nvPr/>
        </p:nvSpPr>
        <p:spPr>
          <a:xfrm>
            <a:off x="4905501" y="2696537"/>
            <a:ext cx="1257074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100" dirty="0"/>
              <a:t>AdventureWorks</a:t>
            </a:r>
            <a:endParaRPr kumimoji="1" lang="en-US" altLang="ja-JP" sz="1200" dirty="0"/>
          </a:p>
          <a:p>
            <a:pPr algn="ctr"/>
            <a:r>
              <a:rPr kumimoji="1" lang="ja-JP" altLang="en-US" sz="1200" dirty="0"/>
              <a:t>ドメイン</a:t>
            </a:r>
          </a:p>
        </p:txBody>
      </p:sp>
      <p:sp>
        <p:nvSpPr>
          <p:cNvPr id="50" name="正方形/長方形 49">
            <a:extLst>
              <a:ext uri="{FF2B5EF4-FFF2-40B4-BE49-F238E27FC236}">
                <a16:creationId xmlns:a16="http://schemas.microsoft.com/office/drawing/2014/main" id="{5412EFC9-183D-3C63-481C-8497A94C18A0}"/>
              </a:ext>
            </a:extLst>
          </p:cNvPr>
          <p:cNvSpPr/>
          <p:nvPr/>
        </p:nvSpPr>
        <p:spPr>
          <a:xfrm>
            <a:off x="2817680" y="3532955"/>
            <a:ext cx="905653" cy="2235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900" dirty="0"/>
              <a:t>UserRepository</a:t>
            </a:r>
            <a:endParaRPr kumimoji="1" lang="ja-JP" altLang="en-US" sz="900" dirty="0"/>
          </a:p>
        </p:txBody>
      </p:sp>
      <p:cxnSp>
        <p:nvCxnSpPr>
          <p:cNvPr id="51" name="直線矢印コネクタ 50">
            <a:extLst>
              <a:ext uri="{FF2B5EF4-FFF2-40B4-BE49-F238E27FC236}">
                <a16:creationId xmlns:a16="http://schemas.microsoft.com/office/drawing/2014/main" id="{5D8F4FBF-7589-5550-B03B-00751DB9C6A9}"/>
              </a:ext>
            </a:extLst>
          </p:cNvPr>
          <p:cNvCxnSpPr>
            <a:cxnSpLocks/>
          </p:cNvCxnSpPr>
          <p:nvPr/>
        </p:nvCxnSpPr>
        <p:spPr>
          <a:xfrm flipH="1">
            <a:off x="9225581" y="324027"/>
            <a:ext cx="543434" cy="0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直線矢印コネクタ 52">
            <a:extLst>
              <a:ext uri="{FF2B5EF4-FFF2-40B4-BE49-F238E27FC236}">
                <a16:creationId xmlns:a16="http://schemas.microsoft.com/office/drawing/2014/main" id="{6CFCCD8F-0A01-2D2E-8F15-33FB21CD8BC8}"/>
              </a:ext>
            </a:extLst>
          </p:cNvPr>
          <p:cNvCxnSpPr>
            <a:cxnSpLocks/>
          </p:cNvCxnSpPr>
          <p:nvPr/>
        </p:nvCxnSpPr>
        <p:spPr>
          <a:xfrm flipH="1">
            <a:off x="9225581" y="645752"/>
            <a:ext cx="543434" cy="0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テキスト ボックス 53">
            <a:extLst>
              <a:ext uri="{FF2B5EF4-FFF2-40B4-BE49-F238E27FC236}">
                <a16:creationId xmlns:a16="http://schemas.microsoft.com/office/drawing/2014/main" id="{F3FCBB33-7C8C-2282-D71D-3EE106C9F76E}"/>
              </a:ext>
            </a:extLst>
          </p:cNvPr>
          <p:cNvSpPr txBox="1"/>
          <p:nvPr/>
        </p:nvSpPr>
        <p:spPr>
          <a:xfrm>
            <a:off x="9775445" y="193014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100" dirty="0"/>
              <a:t>依存</a:t>
            </a:r>
          </a:p>
        </p:txBody>
      </p:sp>
      <p:sp>
        <p:nvSpPr>
          <p:cNvPr id="55" name="テキスト ボックス 54">
            <a:extLst>
              <a:ext uri="{FF2B5EF4-FFF2-40B4-BE49-F238E27FC236}">
                <a16:creationId xmlns:a16="http://schemas.microsoft.com/office/drawing/2014/main" id="{53B51D49-7F0D-8EB5-88A1-D7AD077A4D2F}"/>
              </a:ext>
            </a:extLst>
          </p:cNvPr>
          <p:cNvSpPr txBox="1"/>
          <p:nvPr/>
        </p:nvSpPr>
        <p:spPr>
          <a:xfrm>
            <a:off x="9773544" y="509215"/>
            <a:ext cx="8899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100" dirty="0"/>
              <a:t>実現・継承</a:t>
            </a:r>
          </a:p>
        </p:txBody>
      </p:sp>
      <p:grpSp>
        <p:nvGrpSpPr>
          <p:cNvPr id="56" name="グループ化 55">
            <a:extLst>
              <a:ext uri="{FF2B5EF4-FFF2-40B4-BE49-F238E27FC236}">
                <a16:creationId xmlns:a16="http://schemas.microsoft.com/office/drawing/2014/main" id="{47515E68-A98B-00B2-EDA0-CD7DAECE2BA1}"/>
              </a:ext>
            </a:extLst>
          </p:cNvPr>
          <p:cNvGrpSpPr/>
          <p:nvPr/>
        </p:nvGrpSpPr>
        <p:grpSpPr>
          <a:xfrm>
            <a:off x="9240410" y="6141948"/>
            <a:ext cx="2494064" cy="388882"/>
            <a:chOff x="8200596" y="5696761"/>
            <a:chExt cx="2494064" cy="388882"/>
          </a:xfrm>
        </p:grpSpPr>
        <p:sp>
          <p:nvSpPr>
            <p:cNvPr id="57" name="正方形/長方形 56">
              <a:extLst>
                <a:ext uri="{FF2B5EF4-FFF2-40B4-BE49-F238E27FC236}">
                  <a16:creationId xmlns:a16="http://schemas.microsoft.com/office/drawing/2014/main" id="{2039C824-807A-0DC2-BCB0-12D14BC2E29A}"/>
                </a:ext>
              </a:extLst>
            </p:cNvPr>
            <p:cNvSpPr/>
            <p:nvPr/>
          </p:nvSpPr>
          <p:spPr>
            <a:xfrm>
              <a:off x="8200596" y="5696761"/>
              <a:ext cx="683953" cy="38888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tIns="0" bIns="0" rtlCol="0" anchor="t"/>
            <a:lstStyle/>
            <a:p>
              <a:pPr algn="ctr"/>
              <a:endParaRPr kumimoji="1" lang="ja-JP" altLang="en-US" sz="1100" dirty="0"/>
            </a:p>
          </p:txBody>
        </p:sp>
        <p:sp>
          <p:nvSpPr>
            <p:cNvPr id="58" name="テキスト ボックス 57">
              <a:extLst>
                <a:ext uri="{FF2B5EF4-FFF2-40B4-BE49-F238E27FC236}">
                  <a16:creationId xmlns:a16="http://schemas.microsoft.com/office/drawing/2014/main" id="{32A268E7-9042-D6FA-308B-C7D8B9D3D2BD}"/>
                </a:ext>
              </a:extLst>
            </p:cNvPr>
            <p:cNvSpPr txBox="1"/>
            <p:nvPr/>
          </p:nvSpPr>
          <p:spPr>
            <a:xfrm>
              <a:off x="8884549" y="5751294"/>
              <a:ext cx="181011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200" dirty="0"/>
                <a:t>Frameworks</a:t>
              </a:r>
              <a:r>
                <a:rPr kumimoji="1" lang="ja-JP" altLang="en-US" sz="1200" dirty="0"/>
                <a:t> ＆ </a:t>
              </a:r>
              <a:r>
                <a:rPr kumimoji="1" lang="en-US" altLang="ja-JP" sz="1200" dirty="0"/>
                <a:t>Drivers</a:t>
              </a:r>
              <a:endParaRPr kumimoji="1" lang="ja-JP" altLang="en-US" sz="1200" dirty="0"/>
            </a:p>
          </p:txBody>
        </p:sp>
      </p:grpSp>
      <p:grpSp>
        <p:nvGrpSpPr>
          <p:cNvPr id="60" name="グループ化 59">
            <a:extLst>
              <a:ext uri="{FF2B5EF4-FFF2-40B4-BE49-F238E27FC236}">
                <a16:creationId xmlns:a16="http://schemas.microsoft.com/office/drawing/2014/main" id="{60B90672-2FB8-4805-89D5-8C0B4389A97C}"/>
              </a:ext>
            </a:extLst>
          </p:cNvPr>
          <p:cNvGrpSpPr/>
          <p:nvPr/>
        </p:nvGrpSpPr>
        <p:grpSpPr>
          <a:xfrm>
            <a:off x="9247209" y="5563513"/>
            <a:ext cx="2529330" cy="388882"/>
            <a:chOff x="8200596" y="5696761"/>
            <a:chExt cx="2529330" cy="388882"/>
          </a:xfrm>
        </p:grpSpPr>
        <p:sp>
          <p:nvSpPr>
            <p:cNvPr id="61" name="正方形/長方形 60">
              <a:extLst>
                <a:ext uri="{FF2B5EF4-FFF2-40B4-BE49-F238E27FC236}">
                  <a16:creationId xmlns:a16="http://schemas.microsoft.com/office/drawing/2014/main" id="{27E92ED9-0E21-DED0-29F2-FE27770305F2}"/>
                </a:ext>
              </a:extLst>
            </p:cNvPr>
            <p:cNvSpPr/>
            <p:nvPr/>
          </p:nvSpPr>
          <p:spPr>
            <a:xfrm>
              <a:off x="8200596" y="5696761"/>
              <a:ext cx="683953" cy="38888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tIns="0" bIns="0" rtlCol="0" anchor="t"/>
            <a:lstStyle/>
            <a:p>
              <a:pPr algn="ctr"/>
              <a:endParaRPr kumimoji="1" lang="ja-JP" altLang="en-US" sz="1100" dirty="0"/>
            </a:p>
          </p:txBody>
        </p:sp>
        <p:sp>
          <p:nvSpPr>
            <p:cNvPr id="64" name="テキスト ボックス 63">
              <a:extLst>
                <a:ext uri="{FF2B5EF4-FFF2-40B4-BE49-F238E27FC236}">
                  <a16:creationId xmlns:a16="http://schemas.microsoft.com/office/drawing/2014/main" id="{A0A2275A-0130-2092-0D31-2FCEC3552163}"/>
                </a:ext>
              </a:extLst>
            </p:cNvPr>
            <p:cNvSpPr txBox="1"/>
            <p:nvPr/>
          </p:nvSpPr>
          <p:spPr>
            <a:xfrm>
              <a:off x="8884549" y="5752702"/>
              <a:ext cx="184537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200" dirty="0"/>
                <a:t>Infrastructure Adapters</a:t>
              </a:r>
              <a:endParaRPr kumimoji="1" lang="ja-JP" altLang="en-US" sz="1200" dirty="0"/>
            </a:p>
          </p:txBody>
        </p:sp>
      </p:grpSp>
      <p:grpSp>
        <p:nvGrpSpPr>
          <p:cNvPr id="65" name="グループ化 64">
            <a:extLst>
              <a:ext uri="{FF2B5EF4-FFF2-40B4-BE49-F238E27FC236}">
                <a16:creationId xmlns:a16="http://schemas.microsoft.com/office/drawing/2014/main" id="{704E3067-887D-5F2A-9F5C-325EF0EAE0FB}"/>
              </a:ext>
            </a:extLst>
          </p:cNvPr>
          <p:cNvGrpSpPr/>
          <p:nvPr/>
        </p:nvGrpSpPr>
        <p:grpSpPr>
          <a:xfrm>
            <a:off x="9240410" y="4985078"/>
            <a:ext cx="2802227" cy="388882"/>
            <a:chOff x="8200596" y="5696761"/>
            <a:chExt cx="2802227" cy="388882"/>
          </a:xfrm>
        </p:grpSpPr>
        <p:sp>
          <p:nvSpPr>
            <p:cNvPr id="66" name="正方形/長方形 65">
              <a:extLst>
                <a:ext uri="{FF2B5EF4-FFF2-40B4-BE49-F238E27FC236}">
                  <a16:creationId xmlns:a16="http://schemas.microsoft.com/office/drawing/2014/main" id="{7E8185B8-D17A-2A85-8D85-E6CD2C6213A4}"/>
                </a:ext>
              </a:extLst>
            </p:cNvPr>
            <p:cNvSpPr/>
            <p:nvPr/>
          </p:nvSpPr>
          <p:spPr>
            <a:xfrm>
              <a:off x="8200596" y="5696761"/>
              <a:ext cx="683953" cy="38888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tIns="0" bIns="0" rtlCol="0" anchor="t"/>
            <a:lstStyle/>
            <a:p>
              <a:pPr algn="ctr"/>
              <a:endParaRPr kumimoji="1" lang="ja-JP" altLang="en-US" sz="1100" dirty="0"/>
            </a:p>
          </p:txBody>
        </p:sp>
        <p:sp>
          <p:nvSpPr>
            <p:cNvPr id="67" name="テキスト ボックス 66">
              <a:extLst>
                <a:ext uri="{FF2B5EF4-FFF2-40B4-BE49-F238E27FC236}">
                  <a16:creationId xmlns:a16="http://schemas.microsoft.com/office/drawing/2014/main" id="{D30EA470-A2EA-F4C5-C585-7881695D08FE}"/>
                </a:ext>
              </a:extLst>
            </p:cNvPr>
            <p:cNvSpPr txBox="1"/>
            <p:nvPr/>
          </p:nvSpPr>
          <p:spPr>
            <a:xfrm>
              <a:off x="8891348" y="5747815"/>
              <a:ext cx="211147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200" dirty="0"/>
                <a:t>Application Business Rules</a:t>
              </a:r>
              <a:endParaRPr kumimoji="1" lang="ja-JP" altLang="en-US" sz="1200" dirty="0"/>
            </a:p>
          </p:txBody>
        </p:sp>
      </p:grpSp>
      <p:grpSp>
        <p:nvGrpSpPr>
          <p:cNvPr id="68" name="グループ化 67">
            <a:extLst>
              <a:ext uri="{FF2B5EF4-FFF2-40B4-BE49-F238E27FC236}">
                <a16:creationId xmlns:a16="http://schemas.microsoft.com/office/drawing/2014/main" id="{0E94B87E-897A-7216-3DF6-C0ED2471F926}"/>
              </a:ext>
            </a:extLst>
          </p:cNvPr>
          <p:cNvGrpSpPr/>
          <p:nvPr/>
        </p:nvGrpSpPr>
        <p:grpSpPr>
          <a:xfrm>
            <a:off x="9240410" y="4387093"/>
            <a:ext cx="2731308" cy="388882"/>
            <a:chOff x="8200596" y="5696761"/>
            <a:chExt cx="2731308" cy="388882"/>
          </a:xfrm>
        </p:grpSpPr>
        <p:sp>
          <p:nvSpPr>
            <p:cNvPr id="69" name="正方形/長方形 68">
              <a:extLst>
                <a:ext uri="{FF2B5EF4-FFF2-40B4-BE49-F238E27FC236}">
                  <a16:creationId xmlns:a16="http://schemas.microsoft.com/office/drawing/2014/main" id="{80ED7EC9-AE2E-D90E-12A3-F8B0D24A1000}"/>
                </a:ext>
              </a:extLst>
            </p:cNvPr>
            <p:cNvSpPr/>
            <p:nvPr/>
          </p:nvSpPr>
          <p:spPr>
            <a:xfrm>
              <a:off x="8200596" y="5696761"/>
              <a:ext cx="683953" cy="38888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tIns="0" bIns="0" rtlCol="0" anchor="t"/>
            <a:lstStyle/>
            <a:p>
              <a:pPr algn="ctr"/>
              <a:endParaRPr kumimoji="1" lang="ja-JP" altLang="en-US" sz="1100" dirty="0"/>
            </a:p>
          </p:txBody>
        </p:sp>
        <p:sp>
          <p:nvSpPr>
            <p:cNvPr id="70" name="テキスト ボックス 69">
              <a:extLst>
                <a:ext uri="{FF2B5EF4-FFF2-40B4-BE49-F238E27FC236}">
                  <a16:creationId xmlns:a16="http://schemas.microsoft.com/office/drawing/2014/main" id="{EA3F8B82-A81B-5434-36EA-A95867238C82}"/>
                </a:ext>
              </a:extLst>
            </p:cNvPr>
            <p:cNvSpPr txBox="1"/>
            <p:nvPr/>
          </p:nvSpPr>
          <p:spPr>
            <a:xfrm>
              <a:off x="8884549" y="5751073"/>
              <a:ext cx="204735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200" dirty="0"/>
                <a:t>Enterprise Business Rules</a:t>
              </a:r>
              <a:endParaRPr kumimoji="1" lang="ja-JP" altLang="en-US" sz="1200" dirty="0"/>
            </a:p>
          </p:txBody>
        </p:sp>
      </p:grpSp>
      <p:sp>
        <p:nvSpPr>
          <p:cNvPr id="71" name="正方形/長方形 70">
            <a:extLst>
              <a:ext uri="{FF2B5EF4-FFF2-40B4-BE49-F238E27FC236}">
                <a16:creationId xmlns:a16="http://schemas.microsoft.com/office/drawing/2014/main" id="{F0314780-4F17-A06A-7223-B296B009172D}"/>
              </a:ext>
            </a:extLst>
          </p:cNvPr>
          <p:cNvSpPr/>
          <p:nvPr/>
        </p:nvSpPr>
        <p:spPr>
          <a:xfrm>
            <a:off x="9569470" y="4387093"/>
            <a:ext cx="355827" cy="38888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bIns="0" rtlCol="0" anchor="t"/>
          <a:lstStyle/>
          <a:p>
            <a:pPr algn="ctr"/>
            <a:endParaRPr kumimoji="1" lang="ja-JP" altLang="en-US" sz="1100" dirty="0"/>
          </a:p>
        </p:txBody>
      </p:sp>
      <p:cxnSp>
        <p:nvCxnSpPr>
          <p:cNvPr id="72" name="直線矢印コネクタ 71">
            <a:extLst>
              <a:ext uri="{FF2B5EF4-FFF2-40B4-BE49-F238E27FC236}">
                <a16:creationId xmlns:a16="http://schemas.microsoft.com/office/drawing/2014/main" id="{316DFB80-B758-E183-910A-E465FB0EC362}"/>
              </a:ext>
            </a:extLst>
          </p:cNvPr>
          <p:cNvCxnSpPr>
            <a:cxnSpLocks/>
          </p:cNvCxnSpPr>
          <p:nvPr/>
        </p:nvCxnSpPr>
        <p:spPr>
          <a:xfrm flipH="1">
            <a:off x="9225581" y="964712"/>
            <a:ext cx="533852" cy="0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arrow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テキスト ボックス 72">
            <a:extLst>
              <a:ext uri="{FF2B5EF4-FFF2-40B4-BE49-F238E27FC236}">
                <a16:creationId xmlns:a16="http://schemas.microsoft.com/office/drawing/2014/main" id="{107778CC-6F4F-6BDC-556A-B7181E6379DE}"/>
              </a:ext>
            </a:extLst>
          </p:cNvPr>
          <p:cNvSpPr txBox="1"/>
          <p:nvPr/>
        </p:nvSpPr>
        <p:spPr>
          <a:xfrm>
            <a:off x="9775445" y="827940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100" dirty="0"/>
              <a:t>関連</a:t>
            </a:r>
          </a:p>
        </p:txBody>
      </p:sp>
      <p:sp>
        <p:nvSpPr>
          <p:cNvPr id="75" name="正方形/長方形 74">
            <a:extLst>
              <a:ext uri="{FF2B5EF4-FFF2-40B4-BE49-F238E27FC236}">
                <a16:creationId xmlns:a16="http://schemas.microsoft.com/office/drawing/2014/main" id="{9CA5B248-1C30-C719-B7EE-5D6C0A06FC67}"/>
              </a:ext>
            </a:extLst>
          </p:cNvPr>
          <p:cNvSpPr/>
          <p:nvPr/>
        </p:nvSpPr>
        <p:spPr>
          <a:xfrm>
            <a:off x="5831046" y="1588133"/>
            <a:ext cx="1400128" cy="1921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dirty="0"/>
              <a:t>UserSerializer</a:t>
            </a:r>
            <a:endParaRPr kumimoji="1" lang="ja-JP" altLang="en-US" sz="800" dirty="0"/>
          </a:p>
        </p:txBody>
      </p:sp>
      <p:sp>
        <p:nvSpPr>
          <p:cNvPr id="76" name="正方形/長方形 75">
            <a:extLst>
              <a:ext uri="{FF2B5EF4-FFF2-40B4-BE49-F238E27FC236}">
                <a16:creationId xmlns:a16="http://schemas.microsoft.com/office/drawing/2014/main" id="{04207AB2-9412-0B87-DDC3-0784998AFC17}"/>
              </a:ext>
            </a:extLst>
          </p:cNvPr>
          <p:cNvSpPr/>
          <p:nvPr/>
        </p:nvSpPr>
        <p:spPr>
          <a:xfrm>
            <a:off x="4730585" y="3542776"/>
            <a:ext cx="879577" cy="20387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dirty="0"/>
              <a:t>IUserRepository</a:t>
            </a:r>
            <a:endParaRPr kumimoji="1" lang="ja-JP" altLang="en-US" sz="800" dirty="0"/>
          </a:p>
        </p:txBody>
      </p:sp>
      <p:sp>
        <p:nvSpPr>
          <p:cNvPr id="80" name="正方形/長方形 79">
            <a:extLst>
              <a:ext uri="{FF2B5EF4-FFF2-40B4-BE49-F238E27FC236}">
                <a16:creationId xmlns:a16="http://schemas.microsoft.com/office/drawing/2014/main" id="{99C6D131-20C6-4918-79A2-C5E16B56AF7B}"/>
              </a:ext>
            </a:extLst>
          </p:cNvPr>
          <p:cNvSpPr/>
          <p:nvPr/>
        </p:nvSpPr>
        <p:spPr>
          <a:xfrm>
            <a:off x="4467444" y="1022855"/>
            <a:ext cx="1400128" cy="1921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dirty="0"/>
              <a:t>AuthenticationController</a:t>
            </a:r>
            <a:endParaRPr kumimoji="1" lang="ja-JP" altLang="en-US" sz="800" dirty="0"/>
          </a:p>
        </p:txBody>
      </p:sp>
      <p:cxnSp>
        <p:nvCxnSpPr>
          <p:cNvPr id="96" name="直線矢印コネクタ 95">
            <a:extLst>
              <a:ext uri="{FF2B5EF4-FFF2-40B4-BE49-F238E27FC236}">
                <a16:creationId xmlns:a16="http://schemas.microsoft.com/office/drawing/2014/main" id="{7EFC8B9C-E904-64E1-4387-3C8466E48D32}"/>
              </a:ext>
            </a:extLst>
          </p:cNvPr>
          <p:cNvCxnSpPr>
            <a:cxnSpLocks/>
            <a:stCxn id="50" idx="3"/>
            <a:endCxn id="76" idx="1"/>
          </p:cNvCxnSpPr>
          <p:nvPr/>
        </p:nvCxnSpPr>
        <p:spPr>
          <a:xfrm>
            <a:off x="3723333" y="3644715"/>
            <a:ext cx="1007252" cy="1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8" name="正方形/長方形 107">
            <a:extLst>
              <a:ext uri="{FF2B5EF4-FFF2-40B4-BE49-F238E27FC236}">
                <a16:creationId xmlns:a16="http://schemas.microsoft.com/office/drawing/2014/main" id="{F3388485-8D0F-ED69-DE14-CD3FEFD0C731}"/>
              </a:ext>
            </a:extLst>
          </p:cNvPr>
          <p:cNvSpPr/>
          <p:nvPr/>
        </p:nvSpPr>
        <p:spPr>
          <a:xfrm>
            <a:off x="7524489" y="2690604"/>
            <a:ext cx="1109481" cy="1921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dirty="0"/>
              <a:t>AuthenticationService</a:t>
            </a:r>
            <a:endParaRPr kumimoji="1" lang="ja-JP" altLang="en-US" sz="800" dirty="0"/>
          </a:p>
        </p:txBody>
      </p:sp>
      <p:cxnSp>
        <p:nvCxnSpPr>
          <p:cNvPr id="109" name="直線矢印コネクタ 108">
            <a:extLst>
              <a:ext uri="{FF2B5EF4-FFF2-40B4-BE49-F238E27FC236}">
                <a16:creationId xmlns:a16="http://schemas.microsoft.com/office/drawing/2014/main" id="{20CED41C-D269-F11E-6CB7-46C49D0D91AE}"/>
              </a:ext>
            </a:extLst>
          </p:cNvPr>
          <p:cNvCxnSpPr>
            <a:cxnSpLocks/>
            <a:stCxn id="108" idx="1"/>
            <a:endCxn id="4" idx="2"/>
          </p:cNvCxnSpPr>
          <p:nvPr/>
        </p:nvCxnSpPr>
        <p:spPr>
          <a:xfrm flipH="1" flipV="1">
            <a:off x="7179781" y="2492054"/>
            <a:ext cx="344708" cy="294616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直線矢印コネクタ 9">
            <a:extLst>
              <a:ext uri="{FF2B5EF4-FFF2-40B4-BE49-F238E27FC236}">
                <a16:creationId xmlns:a16="http://schemas.microsoft.com/office/drawing/2014/main" id="{FE448070-692F-F4BD-703F-D517781532C7}"/>
              </a:ext>
            </a:extLst>
          </p:cNvPr>
          <p:cNvCxnSpPr>
            <a:cxnSpLocks/>
            <a:stCxn id="75" idx="2"/>
            <a:endCxn id="62" idx="0"/>
          </p:cNvCxnSpPr>
          <p:nvPr/>
        </p:nvCxnSpPr>
        <p:spPr>
          <a:xfrm flipH="1">
            <a:off x="5872933" y="1780264"/>
            <a:ext cx="658177" cy="1321713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" name="直線矢印コネクタ 1">
            <a:extLst>
              <a:ext uri="{FF2B5EF4-FFF2-40B4-BE49-F238E27FC236}">
                <a16:creationId xmlns:a16="http://schemas.microsoft.com/office/drawing/2014/main" id="{DA2BF0E5-F83D-2C34-E3F3-AFEF242ADA90}"/>
              </a:ext>
            </a:extLst>
          </p:cNvPr>
          <p:cNvCxnSpPr>
            <a:cxnSpLocks/>
            <a:stCxn id="80" idx="2"/>
            <a:endCxn id="75" idx="0"/>
          </p:cNvCxnSpPr>
          <p:nvPr/>
        </p:nvCxnSpPr>
        <p:spPr>
          <a:xfrm>
            <a:off x="5167508" y="1214986"/>
            <a:ext cx="1363602" cy="373147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直線矢印コネクタ 46">
            <a:extLst>
              <a:ext uri="{FF2B5EF4-FFF2-40B4-BE49-F238E27FC236}">
                <a16:creationId xmlns:a16="http://schemas.microsoft.com/office/drawing/2014/main" id="{7D7FFDDC-C2B4-AEBE-B6E0-52FF2BC640F0}"/>
              </a:ext>
            </a:extLst>
          </p:cNvPr>
          <p:cNvCxnSpPr>
            <a:cxnSpLocks/>
            <a:stCxn id="108" idx="0"/>
          </p:cNvCxnSpPr>
          <p:nvPr/>
        </p:nvCxnSpPr>
        <p:spPr>
          <a:xfrm flipH="1" flipV="1">
            <a:off x="7121061" y="1776140"/>
            <a:ext cx="958169" cy="914464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直線矢印コネクタ 76">
            <a:extLst>
              <a:ext uri="{FF2B5EF4-FFF2-40B4-BE49-F238E27FC236}">
                <a16:creationId xmlns:a16="http://schemas.microsoft.com/office/drawing/2014/main" id="{FDC843DF-50F4-20F0-7469-5AD261B0C718}"/>
              </a:ext>
            </a:extLst>
          </p:cNvPr>
          <p:cNvCxnSpPr>
            <a:cxnSpLocks/>
          </p:cNvCxnSpPr>
          <p:nvPr/>
        </p:nvCxnSpPr>
        <p:spPr>
          <a:xfrm flipV="1">
            <a:off x="5380812" y="3323410"/>
            <a:ext cx="288856" cy="211017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6" name="楕円 155">
            <a:extLst>
              <a:ext uri="{FF2B5EF4-FFF2-40B4-BE49-F238E27FC236}">
                <a16:creationId xmlns:a16="http://schemas.microsoft.com/office/drawing/2014/main" id="{4FEB4A41-839C-DCAF-4AB2-B48668FFB88B}"/>
              </a:ext>
            </a:extLst>
          </p:cNvPr>
          <p:cNvSpPr/>
          <p:nvPr/>
        </p:nvSpPr>
        <p:spPr>
          <a:xfrm>
            <a:off x="9455782" y="1847763"/>
            <a:ext cx="2042444" cy="1856277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bIns="0" rtlCol="0" anchor="t"/>
          <a:lstStyle/>
          <a:p>
            <a:pPr algn="ctr"/>
            <a:endParaRPr kumimoji="1" lang="ja-JP" altLang="en-US" sz="1100" dirty="0"/>
          </a:p>
        </p:txBody>
      </p:sp>
      <p:sp>
        <p:nvSpPr>
          <p:cNvPr id="189" name="テキスト ボックス 188">
            <a:extLst>
              <a:ext uri="{FF2B5EF4-FFF2-40B4-BE49-F238E27FC236}">
                <a16:creationId xmlns:a16="http://schemas.microsoft.com/office/drawing/2014/main" id="{EE4572CD-59CB-C9A1-B432-53F93BD390B5}"/>
              </a:ext>
            </a:extLst>
          </p:cNvPr>
          <p:cNvSpPr txBox="1"/>
          <p:nvPr/>
        </p:nvSpPr>
        <p:spPr>
          <a:xfrm>
            <a:off x="4560014" y="598506"/>
            <a:ext cx="13931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600" dirty="0">
                <a:solidFill>
                  <a:srgbClr val="FF0000"/>
                </a:solidFill>
              </a:rPr>
              <a:t>REST</a:t>
            </a:r>
            <a:r>
              <a:rPr kumimoji="1" lang="ja-JP" altLang="en-US" sz="1600" dirty="0">
                <a:solidFill>
                  <a:srgbClr val="FF0000"/>
                </a:solidFill>
              </a:rPr>
              <a:t>サーバー</a:t>
            </a:r>
          </a:p>
        </p:txBody>
      </p:sp>
      <p:sp>
        <p:nvSpPr>
          <p:cNvPr id="190" name="テキスト ボックス 189">
            <a:extLst>
              <a:ext uri="{FF2B5EF4-FFF2-40B4-BE49-F238E27FC236}">
                <a16:creationId xmlns:a16="http://schemas.microsoft.com/office/drawing/2014/main" id="{04B32B0C-5823-0460-204C-8B6EA89B6BE7}"/>
              </a:ext>
            </a:extLst>
          </p:cNvPr>
          <p:cNvSpPr txBox="1"/>
          <p:nvPr/>
        </p:nvSpPr>
        <p:spPr>
          <a:xfrm>
            <a:off x="7012240" y="1984681"/>
            <a:ext cx="1400832" cy="2462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kumimoji="1" lang="en-US" altLang="ja-JP" sz="1600" dirty="0">
                <a:solidFill>
                  <a:srgbClr val="FF0000"/>
                </a:solidFill>
              </a:rPr>
              <a:t>REST</a:t>
            </a:r>
            <a:r>
              <a:rPr kumimoji="1" lang="ja-JP" altLang="en-US" sz="1600" dirty="0">
                <a:solidFill>
                  <a:srgbClr val="FF0000"/>
                </a:solidFill>
              </a:rPr>
              <a:t>クライアント</a:t>
            </a:r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A76E0049-8301-10EF-C136-7541C2575112}"/>
              </a:ext>
            </a:extLst>
          </p:cNvPr>
          <p:cNvSpPr/>
          <p:nvPr/>
        </p:nvSpPr>
        <p:spPr>
          <a:xfrm>
            <a:off x="10059389" y="2657907"/>
            <a:ext cx="846312" cy="2235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900" dirty="0"/>
              <a:t>ViewModel</a:t>
            </a:r>
            <a:endParaRPr kumimoji="1" lang="ja-JP" altLang="en-US" sz="900" dirty="0"/>
          </a:p>
        </p:txBody>
      </p:sp>
      <p:cxnSp>
        <p:nvCxnSpPr>
          <p:cNvPr id="27" name="直線矢印コネクタ 26">
            <a:extLst>
              <a:ext uri="{FF2B5EF4-FFF2-40B4-BE49-F238E27FC236}">
                <a16:creationId xmlns:a16="http://schemas.microsoft.com/office/drawing/2014/main" id="{BB8E5285-3105-482C-A447-21226EAB4BF6}"/>
              </a:ext>
            </a:extLst>
          </p:cNvPr>
          <p:cNvCxnSpPr>
            <a:cxnSpLocks/>
            <a:stCxn id="22" idx="1"/>
            <a:endCxn id="21" idx="3"/>
          </p:cNvCxnSpPr>
          <p:nvPr/>
        </p:nvCxnSpPr>
        <p:spPr>
          <a:xfrm flipH="1">
            <a:off x="7565644" y="2769667"/>
            <a:ext cx="2493745" cy="1129487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arrow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D1B7F8A6-8C53-BE0D-B31D-6C03C4D47644}"/>
              </a:ext>
            </a:extLst>
          </p:cNvPr>
          <p:cNvSpPr txBox="1"/>
          <p:nvPr/>
        </p:nvSpPr>
        <p:spPr>
          <a:xfrm>
            <a:off x="9996675" y="2053595"/>
            <a:ext cx="9717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200" dirty="0"/>
              <a:t>購買ドメイン</a:t>
            </a:r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D8E78A7A-6047-7194-7228-066BCBD4EBFD}"/>
              </a:ext>
            </a:extLst>
          </p:cNvPr>
          <p:cNvSpPr/>
          <p:nvPr/>
        </p:nvSpPr>
        <p:spPr>
          <a:xfrm>
            <a:off x="6391772" y="3797214"/>
            <a:ext cx="1173872" cy="20387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dirty="0"/>
              <a:t>IAuthenticationService</a:t>
            </a:r>
            <a:endParaRPr kumimoji="1" lang="ja-JP" altLang="en-US" sz="800" dirty="0"/>
          </a:p>
        </p:txBody>
      </p:sp>
      <p:cxnSp>
        <p:nvCxnSpPr>
          <p:cNvPr id="28" name="直線矢印コネクタ 27">
            <a:extLst>
              <a:ext uri="{FF2B5EF4-FFF2-40B4-BE49-F238E27FC236}">
                <a16:creationId xmlns:a16="http://schemas.microsoft.com/office/drawing/2014/main" id="{D918D046-D2A1-E529-6A56-A8EEC2E67C9E}"/>
              </a:ext>
            </a:extLst>
          </p:cNvPr>
          <p:cNvCxnSpPr>
            <a:cxnSpLocks/>
            <a:stCxn id="108" idx="2"/>
            <a:endCxn id="21" idx="0"/>
          </p:cNvCxnSpPr>
          <p:nvPr/>
        </p:nvCxnSpPr>
        <p:spPr>
          <a:xfrm flipH="1">
            <a:off x="6978708" y="2882735"/>
            <a:ext cx="1100522" cy="914479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直線矢印コネクタ 31">
            <a:extLst>
              <a:ext uri="{FF2B5EF4-FFF2-40B4-BE49-F238E27FC236}">
                <a16:creationId xmlns:a16="http://schemas.microsoft.com/office/drawing/2014/main" id="{E5E44F7C-BD35-2530-DA8A-B4C1D10732B6}"/>
              </a:ext>
            </a:extLst>
          </p:cNvPr>
          <p:cNvCxnSpPr>
            <a:cxnSpLocks/>
            <a:stCxn id="21" idx="2"/>
            <a:endCxn id="30" idx="0"/>
          </p:cNvCxnSpPr>
          <p:nvPr/>
        </p:nvCxnSpPr>
        <p:spPr>
          <a:xfrm flipH="1">
            <a:off x="5863888" y="4001093"/>
            <a:ext cx="1114820" cy="421757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2" name="直線矢印コネクタ 101">
            <a:extLst>
              <a:ext uri="{FF2B5EF4-FFF2-40B4-BE49-F238E27FC236}">
                <a16:creationId xmlns:a16="http://schemas.microsoft.com/office/drawing/2014/main" id="{3ACD3DBA-11CE-295B-E9C0-1FE6970D4D2C}"/>
              </a:ext>
            </a:extLst>
          </p:cNvPr>
          <p:cNvCxnSpPr>
            <a:cxnSpLocks/>
            <a:stCxn id="80" idx="2"/>
            <a:endCxn id="76" idx="0"/>
          </p:cNvCxnSpPr>
          <p:nvPr/>
        </p:nvCxnSpPr>
        <p:spPr>
          <a:xfrm>
            <a:off x="5167508" y="1214986"/>
            <a:ext cx="2866" cy="2327790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arrow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3" name="直線矢印コネクタ 172">
            <a:extLst>
              <a:ext uri="{FF2B5EF4-FFF2-40B4-BE49-F238E27FC236}">
                <a16:creationId xmlns:a16="http://schemas.microsoft.com/office/drawing/2014/main" id="{2D2F992F-5D82-B566-07A1-3FB40804F95E}"/>
              </a:ext>
            </a:extLst>
          </p:cNvPr>
          <p:cNvCxnSpPr>
            <a:cxnSpLocks/>
            <a:stCxn id="30" idx="0"/>
            <a:endCxn id="62" idx="2"/>
          </p:cNvCxnSpPr>
          <p:nvPr/>
        </p:nvCxnSpPr>
        <p:spPr>
          <a:xfrm flipV="1">
            <a:off x="5863888" y="3305856"/>
            <a:ext cx="9045" cy="1116994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フリーフォーム: 図形 16">
            <a:extLst>
              <a:ext uri="{FF2B5EF4-FFF2-40B4-BE49-F238E27FC236}">
                <a16:creationId xmlns:a16="http://schemas.microsoft.com/office/drawing/2014/main" id="{A24AB6AE-1889-3DA0-2055-417BDC3BF9A7}"/>
              </a:ext>
            </a:extLst>
          </p:cNvPr>
          <p:cNvSpPr/>
          <p:nvPr/>
        </p:nvSpPr>
        <p:spPr>
          <a:xfrm>
            <a:off x="3733101" y="1088438"/>
            <a:ext cx="6333688" cy="2836104"/>
          </a:xfrm>
          <a:custGeom>
            <a:avLst/>
            <a:gdLst>
              <a:gd name="connsiteX0" fmla="*/ 6333688 w 6333688"/>
              <a:gd name="connsiteY0" fmla="*/ 1755430 h 2836104"/>
              <a:gd name="connsiteX1" fmla="*/ 3217178 w 6333688"/>
              <a:gd name="connsiteY1" fmla="*/ 2749525 h 2836104"/>
              <a:gd name="connsiteX2" fmla="*/ 3955409 w 6333688"/>
              <a:gd name="connsiteY2" fmla="*/ 1684123 h 2836104"/>
              <a:gd name="connsiteX3" fmla="*/ 1577130 w 6333688"/>
              <a:gd name="connsiteY3" fmla="*/ 10520 h 2836104"/>
              <a:gd name="connsiteX4" fmla="*/ 1426128 w 6333688"/>
              <a:gd name="connsiteY4" fmla="*/ 2543995 h 2836104"/>
              <a:gd name="connsiteX5" fmla="*/ 0 w 6333688"/>
              <a:gd name="connsiteY5" fmla="*/ 2678219 h 2836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333688" h="2836104">
                <a:moveTo>
                  <a:pt x="6333688" y="1755430"/>
                </a:moveTo>
                <a:cubicBezTo>
                  <a:pt x="4973623" y="2258419"/>
                  <a:pt x="3613558" y="2761409"/>
                  <a:pt x="3217178" y="2749525"/>
                </a:cubicBezTo>
                <a:cubicBezTo>
                  <a:pt x="2820798" y="2737641"/>
                  <a:pt x="4228750" y="2140624"/>
                  <a:pt x="3955409" y="1684123"/>
                </a:cubicBezTo>
                <a:cubicBezTo>
                  <a:pt x="3682068" y="1227622"/>
                  <a:pt x="1998677" y="-132792"/>
                  <a:pt x="1577130" y="10520"/>
                </a:cubicBezTo>
                <a:cubicBezTo>
                  <a:pt x="1155583" y="153832"/>
                  <a:pt x="1688983" y="2099379"/>
                  <a:pt x="1426128" y="2543995"/>
                </a:cubicBezTo>
                <a:cubicBezTo>
                  <a:pt x="1163273" y="2988611"/>
                  <a:pt x="581636" y="2833415"/>
                  <a:pt x="0" y="2678219"/>
                </a:cubicBezTo>
              </a:path>
            </a:pathLst>
          </a:custGeom>
          <a:noFill/>
          <a:ln w="38100">
            <a:solidFill>
              <a:srgbClr val="C00000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AB477FC6-8DA0-E9CA-D168-044F200080A8}"/>
              </a:ext>
            </a:extLst>
          </p:cNvPr>
          <p:cNvSpPr txBox="1"/>
          <p:nvPr/>
        </p:nvSpPr>
        <p:spPr>
          <a:xfrm>
            <a:off x="9284137" y="3113686"/>
            <a:ext cx="29594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dirty="0">
                <a:highlight>
                  <a:srgbClr val="FFFF00"/>
                </a:highlight>
              </a:rPr>
              <a:t>①起動時に認証サービスを呼び出す</a:t>
            </a: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F1D08B2F-20C5-3EE1-64DE-09D6B74A6E12}"/>
              </a:ext>
            </a:extLst>
          </p:cNvPr>
          <p:cNvSpPr txBox="1"/>
          <p:nvPr/>
        </p:nvSpPr>
        <p:spPr>
          <a:xfrm>
            <a:off x="7842314" y="2355560"/>
            <a:ext cx="26727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dirty="0">
                <a:highlight>
                  <a:srgbClr val="FFFF00"/>
                </a:highlight>
              </a:rPr>
              <a:t>②</a:t>
            </a:r>
            <a:r>
              <a:rPr kumimoji="1" lang="en-US" altLang="ja-JP" sz="1400" dirty="0">
                <a:highlight>
                  <a:srgbClr val="FFFF00"/>
                </a:highlight>
              </a:rPr>
              <a:t>REST</a:t>
            </a:r>
            <a:r>
              <a:rPr kumimoji="1" lang="ja-JP" altLang="en-US" sz="1400" dirty="0">
                <a:highlight>
                  <a:srgbClr val="FFFF00"/>
                </a:highlight>
              </a:rPr>
              <a:t> </a:t>
            </a:r>
            <a:r>
              <a:rPr kumimoji="1" lang="en-US" altLang="ja-JP" sz="1400" dirty="0">
                <a:highlight>
                  <a:srgbClr val="FFFF00"/>
                </a:highlight>
              </a:rPr>
              <a:t>API</a:t>
            </a:r>
            <a:r>
              <a:rPr kumimoji="1" lang="ja-JP" altLang="en-US" sz="1400" dirty="0">
                <a:highlight>
                  <a:srgbClr val="FFFF00"/>
                </a:highlight>
              </a:rPr>
              <a:t>を呼び出して認証する</a:t>
            </a: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809EFCC4-AA1C-6209-A0CA-24B98512581F}"/>
              </a:ext>
            </a:extLst>
          </p:cNvPr>
          <p:cNvSpPr txBox="1"/>
          <p:nvPr/>
        </p:nvSpPr>
        <p:spPr>
          <a:xfrm>
            <a:off x="5695343" y="709649"/>
            <a:ext cx="29972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dirty="0">
                <a:highlight>
                  <a:srgbClr val="FFFF00"/>
                </a:highlight>
              </a:rPr>
              <a:t>③</a:t>
            </a:r>
            <a:r>
              <a:rPr kumimoji="1" lang="en-US" altLang="ja-JP" sz="1400" dirty="0">
                <a:highlight>
                  <a:srgbClr val="FFFF00"/>
                </a:highlight>
              </a:rPr>
              <a:t>Windows</a:t>
            </a:r>
            <a:r>
              <a:rPr kumimoji="1" lang="ja-JP" altLang="en-US" sz="1400" dirty="0">
                <a:highlight>
                  <a:srgbClr val="FFFF00"/>
                </a:highlight>
              </a:rPr>
              <a:t>認証アカウントを特定する</a:t>
            </a: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3EEB15A0-5597-44BC-6CCE-2E520AFE5CAB}"/>
              </a:ext>
            </a:extLst>
          </p:cNvPr>
          <p:cNvSpPr txBox="1"/>
          <p:nvPr/>
        </p:nvSpPr>
        <p:spPr>
          <a:xfrm>
            <a:off x="2889363" y="3037469"/>
            <a:ext cx="22910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dirty="0">
                <a:highlight>
                  <a:srgbClr val="FFFF00"/>
                </a:highlight>
              </a:rPr>
              <a:t>④適切な利用者か判定する</a:t>
            </a:r>
          </a:p>
        </p:txBody>
      </p:sp>
    </p:spTree>
    <p:extLst>
      <p:ext uri="{BB962C8B-B14F-4D97-AF65-F5344CB8AC3E}">
        <p14:creationId xmlns:p14="http://schemas.microsoft.com/office/powerpoint/2010/main" val="16551015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楕円 10">
            <a:extLst>
              <a:ext uri="{FF2B5EF4-FFF2-40B4-BE49-F238E27FC236}">
                <a16:creationId xmlns:a16="http://schemas.microsoft.com/office/drawing/2014/main" id="{61F6DF7D-A748-EE48-3EDD-9DD5FF2C9BD6}"/>
              </a:ext>
            </a:extLst>
          </p:cNvPr>
          <p:cNvSpPr/>
          <p:nvPr/>
        </p:nvSpPr>
        <p:spPr>
          <a:xfrm>
            <a:off x="2188408" y="102870"/>
            <a:ext cx="6713220" cy="671322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bIns="0" rtlCol="0" anchor="t"/>
          <a:lstStyle/>
          <a:p>
            <a:pPr algn="ctr"/>
            <a:endParaRPr kumimoji="1" lang="ja-JP" altLang="en-US" sz="1100" dirty="0"/>
          </a:p>
        </p:txBody>
      </p:sp>
      <p:sp>
        <p:nvSpPr>
          <p:cNvPr id="5" name="楕円 4">
            <a:extLst>
              <a:ext uri="{FF2B5EF4-FFF2-40B4-BE49-F238E27FC236}">
                <a16:creationId xmlns:a16="http://schemas.microsoft.com/office/drawing/2014/main" id="{D8B52D55-1ACB-79D8-60DE-A16C4075EF0A}"/>
              </a:ext>
            </a:extLst>
          </p:cNvPr>
          <p:cNvSpPr/>
          <p:nvPr/>
        </p:nvSpPr>
        <p:spPr>
          <a:xfrm>
            <a:off x="2489083" y="428957"/>
            <a:ext cx="6061046" cy="6061046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bIns="0" rtlCol="0" anchor="t"/>
          <a:lstStyle/>
          <a:p>
            <a:pPr algn="ctr"/>
            <a:endParaRPr kumimoji="1" lang="ja-JP" altLang="en-US" sz="1100" dirty="0"/>
          </a:p>
        </p:txBody>
      </p:sp>
      <p:sp>
        <p:nvSpPr>
          <p:cNvPr id="3" name="楕円 2">
            <a:extLst>
              <a:ext uri="{FF2B5EF4-FFF2-40B4-BE49-F238E27FC236}">
                <a16:creationId xmlns:a16="http://schemas.microsoft.com/office/drawing/2014/main" id="{FD5F7EEE-98CD-3F37-082F-E28F6540080E}"/>
              </a:ext>
            </a:extLst>
          </p:cNvPr>
          <p:cNvSpPr/>
          <p:nvPr/>
        </p:nvSpPr>
        <p:spPr>
          <a:xfrm>
            <a:off x="3844970" y="1824962"/>
            <a:ext cx="3431728" cy="32451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bIns="0" rtlCol="0" anchor="t"/>
          <a:lstStyle/>
          <a:p>
            <a:pPr algn="ctr"/>
            <a:endParaRPr kumimoji="1" lang="ja-JP" altLang="en-US" sz="1100" dirty="0"/>
          </a:p>
        </p:txBody>
      </p:sp>
      <p:sp>
        <p:nvSpPr>
          <p:cNvPr id="52" name="楕円 51">
            <a:extLst>
              <a:ext uri="{FF2B5EF4-FFF2-40B4-BE49-F238E27FC236}">
                <a16:creationId xmlns:a16="http://schemas.microsoft.com/office/drawing/2014/main" id="{FFE21E94-485A-C504-A486-1BA75B83CD04}"/>
              </a:ext>
            </a:extLst>
          </p:cNvPr>
          <p:cNvSpPr/>
          <p:nvPr/>
        </p:nvSpPr>
        <p:spPr>
          <a:xfrm>
            <a:off x="4654656" y="2534156"/>
            <a:ext cx="1758764" cy="1735818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bIns="0" rtlCol="0" anchor="t"/>
          <a:lstStyle/>
          <a:p>
            <a:pPr algn="ctr"/>
            <a:endParaRPr kumimoji="1" lang="ja-JP" altLang="en-US" sz="1600" dirty="0"/>
          </a:p>
        </p:txBody>
      </p:sp>
      <p:sp>
        <p:nvSpPr>
          <p:cNvPr id="180" name="楕円 179">
            <a:extLst>
              <a:ext uri="{FF2B5EF4-FFF2-40B4-BE49-F238E27FC236}">
                <a16:creationId xmlns:a16="http://schemas.microsoft.com/office/drawing/2014/main" id="{BC09D224-A2D1-6988-3F97-49F1D6BF085A}"/>
              </a:ext>
            </a:extLst>
          </p:cNvPr>
          <p:cNvSpPr/>
          <p:nvPr/>
        </p:nvSpPr>
        <p:spPr>
          <a:xfrm rot="10800000">
            <a:off x="4110810" y="390093"/>
            <a:ext cx="2211979" cy="1442511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1" name="楕円 190">
            <a:extLst>
              <a:ext uri="{FF2B5EF4-FFF2-40B4-BE49-F238E27FC236}">
                <a16:creationId xmlns:a16="http://schemas.microsoft.com/office/drawing/2014/main" id="{38E2AE4D-23AD-8D67-1D60-2AAC3FEFB9FF}"/>
              </a:ext>
            </a:extLst>
          </p:cNvPr>
          <p:cNvSpPr/>
          <p:nvPr/>
        </p:nvSpPr>
        <p:spPr>
          <a:xfrm rot="10800000">
            <a:off x="6575395" y="1802205"/>
            <a:ext cx="2211979" cy="1398691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7BC21E71-31D6-3669-41F4-DA16D9DF5ADC}"/>
              </a:ext>
            </a:extLst>
          </p:cNvPr>
          <p:cNvSpPr txBox="1"/>
          <p:nvPr/>
        </p:nvSpPr>
        <p:spPr>
          <a:xfrm>
            <a:off x="5059147" y="2186323"/>
            <a:ext cx="9717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200" dirty="0"/>
              <a:t>認証ドメイン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4AA4408E-BAFB-5176-6604-E8A23E3A94FF}"/>
              </a:ext>
            </a:extLst>
          </p:cNvPr>
          <p:cNvSpPr txBox="1"/>
          <p:nvPr/>
        </p:nvSpPr>
        <p:spPr>
          <a:xfrm rot="5400000">
            <a:off x="1597615" y="3506217"/>
            <a:ext cx="1511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200" dirty="0"/>
              <a:t>DB</a:t>
            </a:r>
            <a:r>
              <a:rPr kumimoji="1" lang="ja-JP" altLang="en-US" sz="1200" dirty="0"/>
              <a:t>（</a:t>
            </a:r>
            <a:r>
              <a:rPr kumimoji="1" lang="en-US" altLang="ja-JP" sz="1200" dirty="0"/>
              <a:t>SQL</a:t>
            </a:r>
            <a:r>
              <a:rPr kumimoji="1" lang="ja-JP" altLang="en-US" sz="1200" dirty="0"/>
              <a:t> </a:t>
            </a:r>
            <a:r>
              <a:rPr kumimoji="1" lang="en-US" altLang="ja-JP" sz="1200" dirty="0"/>
              <a:t>Server</a:t>
            </a:r>
            <a:r>
              <a:rPr kumimoji="1" lang="ja-JP" altLang="en-US" sz="1200" dirty="0"/>
              <a:t>）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AC990C2C-0114-CB69-C9A5-F2BC15A6AE81}"/>
              </a:ext>
            </a:extLst>
          </p:cNvPr>
          <p:cNvSpPr txBox="1"/>
          <p:nvPr/>
        </p:nvSpPr>
        <p:spPr>
          <a:xfrm rot="1857908">
            <a:off x="6705132" y="650353"/>
            <a:ext cx="1111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200" dirty="0"/>
              <a:t>Web API(REST)</a:t>
            </a:r>
            <a:endParaRPr kumimoji="1" lang="ja-JP" altLang="en-US" sz="1200" dirty="0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986B2D26-80C0-618F-02ED-D175574E544B}"/>
              </a:ext>
            </a:extLst>
          </p:cNvPr>
          <p:cNvSpPr txBox="1"/>
          <p:nvPr/>
        </p:nvSpPr>
        <p:spPr>
          <a:xfrm rot="19513899">
            <a:off x="6323189" y="5928766"/>
            <a:ext cx="19511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200" dirty="0"/>
              <a:t>Web</a:t>
            </a:r>
            <a:r>
              <a:rPr kumimoji="1" lang="ja-JP" altLang="en-US" sz="1200" dirty="0"/>
              <a:t> </a:t>
            </a:r>
            <a:r>
              <a:rPr kumimoji="1" lang="en-US" altLang="ja-JP" sz="1200" dirty="0"/>
              <a:t>API</a:t>
            </a:r>
            <a:r>
              <a:rPr kumimoji="1" lang="ja-JP" altLang="en-US" sz="1200" dirty="0"/>
              <a:t>（</a:t>
            </a:r>
            <a:r>
              <a:rPr kumimoji="1" lang="en-US" altLang="ja-JP" sz="1200" dirty="0"/>
              <a:t>MagicOnion</a:t>
            </a:r>
            <a:r>
              <a:rPr kumimoji="1" lang="ja-JP" altLang="en-US" sz="1200" dirty="0"/>
              <a:t>）</a:t>
            </a:r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731D1CC2-2DD9-DD83-5AFE-6F5922CAD473}"/>
              </a:ext>
            </a:extLst>
          </p:cNvPr>
          <p:cNvSpPr/>
          <p:nvPr/>
        </p:nvSpPr>
        <p:spPr>
          <a:xfrm>
            <a:off x="5276952" y="4422850"/>
            <a:ext cx="1173872" cy="20387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dirty="0"/>
              <a:t>IAuthenticationContext</a:t>
            </a:r>
            <a:endParaRPr kumimoji="1" lang="ja-JP" altLang="en-US" sz="800" dirty="0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4A331F0C-DED6-9FEE-30FF-BFA9225DBCDC}"/>
              </a:ext>
            </a:extLst>
          </p:cNvPr>
          <p:cNvSpPr/>
          <p:nvPr/>
        </p:nvSpPr>
        <p:spPr>
          <a:xfrm>
            <a:off x="6492912" y="2299923"/>
            <a:ext cx="1373737" cy="1921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dirty="0"/>
              <a:t>ClientAuthenticationContext</a:t>
            </a:r>
            <a:endParaRPr kumimoji="1" lang="ja-JP" altLang="en-US" sz="800" dirty="0"/>
          </a:p>
        </p:txBody>
      </p:sp>
      <p:cxnSp>
        <p:nvCxnSpPr>
          <p:cNvPr id="15" name="直線矢印コネクタ 14">
            <a:extLst>
              <a:ext uri="{FF2B5EF4-FFF2-40B4-BE49-F238E27FC236}">
                <a16:creationId xmlns:a16="http://schemas.microsoft.com/office/drawing/2014/main" id="{1E34BBF9-93DD-9871-FFF8-C6FFE1AF24C9}"/>
              </a:ext>
            </a:extLst>
          </p:cNvPr>
          <p:cNvCxnSpPr>
            <a:cxnSpLocks/>
            <a:stCxn id="4" idx="2"/>
            <a:endCxn id="30" idx="0"/>
          </p:cNvCxnSpPr>
          <p:nvPr/>
        </p:nvCxnSpPr>
        <p:spPr>
          <a:xfrm flipH="1">
            <a:off x="5863888" y="2492054"/>
            <a:ext cx="1315893" cy="1930796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正方形/長方形 61">
            <a:extLst>
              <a:ext uri="{FF2B5EF4-FFF2-40B4-BE49-F238E27FC236}">
                <a16:creationId xmlns:a16="http://schemas.microsoft.com/office/drawing/2014/main" id="{A98648DD-CA39-A44E-987B-867781F0F296}"/>
              </a:ext>
            </a:extLst>
          </p:cNvPr>
          <p:cNvSpPr/>
          <p:nvPr/>
        </p:nvSpPr>
        <p:spPr>
          <a:xfrm>
            <a:off x="5576286" y="3101977"/>
            <a:ext cx="593294" cy="20387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dirty="0"/>
              <a:t>User</a:t>
            </a:r>
            <a:endParaRPr kumimoji="1" lang="ja-JP" altLang="en-US" sz="800" dirty="0"/>
          </a:p>
        </p:txBody>
      </p:sp>
      <p:sp>
        <p:nvSpPr>
          <p:cNvPr id="99" name="テキスト ボックス 98">
            <a:extLst>
              <a:ext uri="{FF2B5EF4-FFF2-40B4-BE49-F238E27FC236}">
                <a16:creationId xmlns:a16="http://schemas.microsoft.com/office/drawing/2014/main" id="{AA5D5232-5BEE-A25B-45B1-13CD85F12513}"/>
              </a:ext>
            </a:extLst>
          </p:cNvPr>
          <p:cNvSpPr txBox="1"/>
          <p:nvPr/>
        </p:nvSpPr>
        <p:spPr>
          <a:xfrm>
            <a:off x="4905501" y="2696537"/>
            <a:ext cx="1257074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100" dirty="0"/>
              <a:t>AdventureWorks</a:t>
            </a:r>
            <a:endParaRPr kumimoji="1" lang="en-US" altLang="ja-JP" sz="1200" dirty="0"/>
          </a:p>
          <a:p>
            <a:pPr algn="ctr"/>
            <a:r>
              <a:rPr kumimoji="1" lang="ja-JP" altLang="en-US" sz="1200" dirty="0"/>
              <a:t>ドメイン</a:t>
            </a:r>
          </a:p>
        </p:txBody>
      </p:sp>
      <p:sp>
        <p:nvSpPr>
          <p:cNvPr id="50" name="正方形/長方形 49">
            <a:extLst>
              <a:ext uri="{FF2B5EF4-FFF2-40B4-BE49-F238E27FC236}">
                <a16:creationId xmlns:a16="http://schemas.microsoft.com/office/drawing/2014/main" id="{5412EFC9-183D-3C63-481C-8497A94C18A0}"/>
              </a:ext>
            </a:extLst>
          </p:cNvPr>
          <p:cNvSpPr/>
          <p:nvPr/>
        </p:nvSpPr>
        <p:spPr>
          <a:xfrm>
            <a:off x="2817680" y="3532955"/>
            <a:ext cx="905653" cy="2235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900" dirty="0"/>
              <a:t>UserRepository</a:t>
            </a:r>
            <a:endParaRPr kumimoji="1" lang="ja-JP" altLang="en-US" sz="900" dirty="0"/>
          </a:p>
        </p:txBody>
      </p:sp>
      <p:cxnSp>
        <p:nvCxnSpPr>
          <p:cNvPr id="51" name="直線矢印コネクタ 50">
            <a:extLst>
              <a:ext uri="{FF2B5EF4-FFF2-40B4-BE49-F238E27FC236}">
                <a16:creationId xmlns:a16="http://schemas.microsoft.com/office/drawing/2014/main" id="{5D8F4FBF-7589-5550-B03B-00751DB9C6A9}"/>
              </a:ext>
            </a:extLst>
          </p:cNvPr>
          <p:cNvCxnSpPr>
            <a:cxnSpLocks/>
          </p:cNvCxnSpPr>
          <p:nvPr/>
        </p:nvCxnSpPr>
        <p:spPr>
          <a:xfrm flipH="1">
            <a:off x="9225581" y="324027"/>
            <a:ext cx="543434" cy="0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直線矢印コネクタ 52">
            <a:extLst>
              <a:ext uri="{FF2B5EF4-FFF2-40B4-BE49-F238E27FC236}">
                <a16:creationId xmlns:a16="http://schemas.microsoft.com/office/drawing/2014/main" id="{6CFCCD8F-0A01-2D2E-8F15-33FB21CD8BC8}"/>
              </a:ext>
            </a:extLst>
          </p:cNvPr>
          <p:cNvCxnSpPr>
            <a:cxnSpLocks/>
          </p:cNvCxnSpPr>
          <p:nvPr/>
        </p:nvCxnSpPr>
        <p:spPr>
          <a:xfrm flipH="1">
            <a:off x="9225581" y="645752"/>
            <a:ext cx="543434" cy="0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テキスト ボックス 53">
            <a:extLst>
              <a:ext uri="{FF2B5EF4-FFF2-40B4-BE49-F238E27FC236}">
                <a16:creationId xmlns:a16="http://schemas.microsoft.com/office/drawing/2014/main" id="{F3FCBB33-7C8C-2282-D71D-3EE106C9F76E}"/>
              </a:ext>
            </a:extLst>
          </p:cNvPr>
          <p:cNvSpPr txBox="1"/>
          <p:nvPr/>
        </p:nvSpPr>
        <p:spPr>
          <a:xfrm>
            <a:off x="9775445" y="193014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100" dirty="0"/>
              <a:t>依存</a:t>
            </a:r>
          </a:p>
        </p:txBody>
      </p:sp>
      <p:sp>
        <p:nvSpPr>
          <p:cNvPr id="55" name="テキスト ボックス 54">
            <a:extLst>
              <a:ext uri="{FF2B5EF4-FFF2-40B4-BE49-F238E27FC236}">
                <a16:creationId xmlns:a16="http://schemas.microsoft.com/office/drawing/2014/main" id="{53B51D49-7F0D-8EB5-88A1-D7AD077A4D2F}"/>
              </a:ext>
            </a:extLst>
          </p:cNvPr>
          <p:cNvSpPr txBox="1"/>
          <p:nvPr/>
        </p:nvSpPr>
        <p:spPr>
          <a:xfrm>
            <a:off x="9773544" y="509215"/>
            <a:ext cx="8899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100" dirty="0"/>
              <a:t>実現・継承</a:t>
            </a:r>
          </a:p>
        </p:txBody>
      </p:sp>
      <p:grpSp>
        <p:nvGrpSpPr>
          <p:cNvPr id="56" name="グループ化 55">
            <a:extLst>
              <a:ext uri="{FF2B5EF4-FFF2-40B4-BE49-F238E27FC236}">
                <a16:creationId xmlns:a16="http://schemas.microsoft.com/office/drawing/2014/main" id="{47515E68-A98B-00B2-EDA0-CD7DAECE2BA1}"/>
              </a:ext>
            </a:extLst>
          </p:cNvPr>
          <p:cNvGrpSpPr/>
          <p:nvPr/>
        </p:nvGrpSpPr>
        <p:grpSpPr>
          <a:xfrm>
            <a:off x="9240410" y="6141948"/>
            <a:ext cx="2494064" cy="388882"/>
            <a:chOff x="8200596" y="5696761"/>
            <a:chExt cx="2494064" cy="388882"/>
          </a:xfrm>
        </p:grpSpPr>
        <p:sp>
          <p:nvSpPr>
            <p:cNvPr id="57" name="正方形/長方形 56">
              <a:extLst>
                <a:ext uri="{FF2B5EF4-FFF2-40B4-BE49-F238E27FC236}">
                  <a16:creationId xmlns:a16="http://schemas.microsoft.com/office/drawing/2014/main" id="{2039C824-807A-0DC2-BCB0-12D14BC2E29A}"/>
                </a:ext>
              </a:extLst>
            </p:cNvPr>
            <p:cNvSpPr/>
            <p:nvPr/>
          </p:nvSpPr>
          <p:spPr>
            <a:xfrm>
              <a:off x="8200596" y="5696761"/>
              <a:ext cx="683953" cy="38888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tIns="0" bIns="0" rtlCol="0" anchor="t"/>
            <a:lstStyle/>
            <a:p>
              <a:pPr algn="ctr"/>
              <a:endParaRPr kumimoji="1" lang="ja-JP" altLang="en-US" sz="1100" dirty="0"/>
            </a:p>
          </p:txBody>
        </p:sp>
        <p:sp>
          <p:nvSpPr>
            <p:cNvPr id="58" name="テキスト ボックス 57">
              <a:extLst>
                <a:ext uri="{FF2B5EF4-FFF2-40B4-BE49-F238E27FC236}">
                  <a16:creationId xmlns:a16="http://schemas.microsoft.com/office/drawing/2014/main" id="{32A268E7-9042-D6FA-308B-C7D8B9D3D2BD}"/>
                </a:ext>
              </a:extLst>
            </p:cNvPr>
            <p:cNvSpPr txBox="1"/>
            <p:nvPr/>
          </p:nvSpPr>
          <p:spPr>
            <a:xfrm>
              <a:off x="8884549" y="5751294"/>
              <a:ext cx="181011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200" dirty="0"/>
                <a:t>Frameworks</a:t>
              </a:r>
              <a:r>
                <a:rPr kumimoji="1" lang="ja-JP" altLang="en-US" sz="1200" dirty="0"/>
                <a:t> ＆ </a:t>
              </a:r>
              <a:r>
                <a:rPr kumimoji="1" lang="en-US" altLang="ja-JP" sz="1200" dirty="0"/>
                <a:t>Drivers</a:t>
              </a:r>
              <a:endParaRPr kumimoji="1" lang="ja-JP" altLang="en-US" sz="1200" dirty="0"/>
            </a:p>
          </p:txBody>
        </p:sp>
      </p:grpSp>
      <p:grpSp>
        <p:nvGrpSpPr>
          <p:cNvPr id="60" name="グループ化 59">
            <a:extLst>
              <a:ext uri="{FF2B5EF4-FFF2-40B4-BE49-F238E27FC236}">
                <a16:creationId xmlns:a16="http://schemas.microsoft.com/office/drawing/2014/main" id="{60B90672-2FB8-4805-89D5-8C0B4389A97C}"/>
              </a:ext>
            </a:extLst>
          </p:cNvPr>
          <p:cNvGrpSpPr/>
          <p:nvPr/>
        </p:nvGrpSpPr>
        <p:grpSpPr>
          <a:xfrm>
            <a:off x="9247209" y="5563513"/>
            <a:ext cx="2529330" cy="388882"/>
            <a:chOff x="8200596" y="5696761"/>
            <a:chExt cx="2529330" cy="388882"/>
          </a:xfrm>
        </p:grpSpPr>
        <p:sp>
          <p:nvSpPr>
            <p:cNvPr id="61" name="正方形/長方形 60">
              <a:extLst>
                <a:ext uri="{FF2B5EF4-FFF2-40B4-BE49-F238E27FC236}">
                  <a16:creationId xmlns:a16="http://schemas.microsoft.com/office/drawing/2014/main" id="{27E92ED9-0E21-DED0-29F2-FE27770305F2}"/>
                </a:ext>
              </a:extLst>
            </p:cNvPr>
            <p:cNvSpPr/>
            <p:nvPr/>
          </p:nvSpPr>
          <p:spPr>
            <a:xfrm>
              <a:off x="8200596" y="5696761"/>
              <a:ext cx="683953" cy="38888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tIns="0" bIns="0" rtlCol="0" anchor="t"/>
            <a:lstStyle/>
            <a:p>
              <a:pPr algn="ctr"/>
              <a:endParaRPr kumimoji="1" lang="ja-JP" altLang="en-US" sz="1100" dirty="0"/>
            </a:p>
          </p:txBody>
        </p:sp>
        <p:sp>
          <p:nvSpPr>
            <p:cNvPr id="64" name="テキスト ボックス 63">
              <a:extLst>
                <a:ext uri="{FF2B5EF4-FFF2-40B4-BE49-F238E27FC236}">
                  <a16:creationId xmlns:a16="http://schemas.microsoft.com/office/drawing/2014/main" id="{A0A2275A-0130-2092-0D31-2FCEC3552163}"/>
                </a:ext>
              </a:extLst>
            </p:cNvPr>
            <p:cNvSpPr txBox="1"/>
            <p:nvPr/>
          </p:nvSpPr>
          <p:spPr>
            <a:xfrm>
              <a:off x="8884549" y="5752702"/>
              <a:ext cx="184537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200" dirty="0"/>
                <a:t>Infrastructure Adapters</a:t>
              </a:r>
              <a:endParaRPr kumimoji="1" lang="ja-JP" altLang="en-US" sz="1200" dirty="0"/>
            </a:p>
          </p:txBody>
        </p:sp>
      </p:grpSp>
      <p:grpSp>
        <p:nvGrpSpPr>
          <p:cNvPr id="65" name="グループ化 64">
            <a:extLst>
              <a:ext uri="{FF2B5EF4-FFF2-40B4-BE49-F238E27FC236}">
                <a16:creationId xmlns:a16="http://schemas.microsoft.com/office/drawing/2014/main" id="{704E3067-887D-5F2A-9F5C-325EF0EAE0FB}"/>
              </a:ext>
            </a:extLst>
          </p:cNvPr>
          <p:cNvGrpSpPr/>
          <p:nvPr/>
        </p:nvGrpSpPr>
        <p:grpSpPr>
          <a:xfrm>
            <a:off x="9240410" y="4985078"/>
            <a:ext cx="2802227" cy="388882"/>
            <a:chOff x="8200596" y="5696761"/>
            <a:chExt cx="2802227" cy="388882"/>
          </a:xfrm>
        </p:grpSpPr>
        <p:sp>
          <p:nvSpPr>
            <p:cNvPr id="66" name="正方形/長方形 65">
              <a:extLst>
                <a:ext uri="{FF2B5EF4-FFF2-40B4-BE49-F238E27FC236}">
                  <a16:creationId xmlns:a16="http://schemas.microsoft.com/office/drawing/2014/main" id="{7E8185B8-D17A-2A85-8D85-E6CD2C6213A4}"/>
                </a:ext>
              </a:extLst>
            </p:cNvPr>
            <p:cNvSpPr/>
            <p:nvPr/>
          </p:nvSpPr>
          <p:spPr>
            <a:xfrm>
              <a:off x="8200596" y="5696761"/>
              <a:ext cx="683953" cy="38888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tIns="0" bIns="0" rtlCol="0" anchor="t"/>
            <a:lstStyle/>
            <a:p>
              <a:pPr algn="ctr"/>
              <a:endParaRPr kumimoji="1" lang="ja-JP" altLang="en-US" sz="1100" dirty="0"/>
            </a:p>
          </p:txBody>
        </p:sp>
        <p:sp>
          <p:nvSpPr>
            <p:cNvPr id="67" name="テキスト ボックス 66">
              <a:extLst>
                <a:ext uri="{FF2B5EF4-FFF2-40B4-BE49-F238E27FC236}">
                  <a16:creationId xmlns:a16="http://schemas.microsoft.com/office/drawing/2014/main" id="{D30EA470-A2EA-F4C5-C585-7881695D08FE}"/>
                </a:ext>
              </a:extLst>
            </p:cNvPr>
            <p:cNvSpPr txBox="1"/>
            <p:nvPr/>
          </p:nvSpPr>
          <p:spPr>
            <a:xfrm>
              <a:off x="8891348" y="5747815"/>
              <a:ext cx="211147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200" dirty="0"/>
                <a:t>Application Business Rules</a:t>
              </a:r>
              <a:endParaRPr kumimoji="1" lang="ja-JP" altLang="en-US" sz="1200" dirty="0"/>
            </a:p>
          </p:txBody>
        </p:sp>
      </p:grpSp>
      <p:grpSp>
        <p:nvGrpSpPr>
          <p:cNvPr id="68" name="グループ化 67">
            <a:extLst>
              <a:ext uri="{FF2B5EF4-FFF2-40B4-BE49-F238E27FC236}">
                <a16:creationId xmlns:a16="http://schemas.microsoft.com/office/drawing/2014/main" id="{0E94B87E-897A-7216-3DF6-C0ED2471F926}"/>
              </a:ext>
            </a:extLst>
          </p:cNvPr>
          <p:cNvGrpSpPr/>
          <p:nvPr/>
        </p:nvGrpSpPr>
        <p:grpSpPr>
          <a:xfrm>
            <a:off x="9240410" y="4387093"/>
            <a:ext cx="2731308" cy="388882"/>
            <a:chOff x="8200596" y="5696761"/>
            <a:chExt cx="2731308" cy="388882"/>
          </a:xfrm>
        </p:grpSpPr>
        <p:sp>
          <p:nvSpPr>
            <p:cNvPr id="69" name="正方形/長方形 68">
              <a:extLst>
                <a:ext uri="{FF2B5EF4-FFF2-40B4-BE49-F238E27FC236}">
                  <a16:creationId xmlns:a16="http://schemas.microsoft.com/office/drawing/2014/main" id="{80ED7EC9-AE2E-D90E-12A3-F8B0D24A1000}"/>
                </a:ext>
              </a:extLst>
            </p:cNvPr>
            <p:cNvSpPr/>
            <p:nvPr/>
          </p:nvSpPr>
          <p:spPr>
            <a:xfrm>
              <a:off x="8200596" y="5696761"/>
              <a:ext cx="683953" cy="38888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tIns="0" bIns="0" rtlCol="0" anchor="t"/>
            <a:lstStyle/>
            <a:p>
              <a:pPr algn="ctr"/>
              <a:endParaRPr kumimoji="1" lang="ja-JP" altLang="en-US" sz="1100" dirty="0"/>
            </a:p>
          </p:txBody>
        </p:sp>
        <p:sp>
          <p:nvSpPr>
            <p:cNvPr id="70" name="テキスト ボックス 69">
              <a:extLst>
                <a:ext uri="{FF2B5EF4-FFF2-40B4-BE49-F238E27FC236}">
                  <a16:creationId xmlns:a16="http://schemas.microsoft.com/office/drawing/2014/main" id="{EA3F8B82-A81B-5434-36EA-A95867238C82}"/>
                </a:ext>
              </a:extLst>
            </p:cNvPr>
            <p:cNvSpPr txBox="1"/>
            <p:nvPr/>
          </p:nvSpPr>
          <p:spPr>
            <a:xfrm>
              <a:off x="8884549" y="5751073"/>
              <a:ext cx="204735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200" dirty="0"/>
                <a:t>Enterprise Business Rules</a:t>
              </a:r>
              <a:endParaRPr kumimoji="1" lang="ja-JP" altLang="en-US" sz="1200" dirty="0"/>
            </a:p>
          </p:txBody>
        </p:sp>
      </p:grpSp>
      <p:sp>
        <p:nvSpPr>
          <p:cNvPr id="71" name="正方形/長方形 70">
            <a:extLst>
              <a:ext uri="{FF2B5EF4-FFF2-40B4-BE49-F238E27FC236}">
                <a16:creationId xmlns:a16="http://schemas.microsoft.com/office/drawing/2014/main" id="{F0314780-4F17-A06A-7223-B296B009172D}"/>
              </a:ext>
            </a:extLst>
          </p:cNvPr>
          <p:cNvSpPr/>
          <p:nvPr/>
        </p:nvSpPr>
        <p:spPr>
          <a:xfrm>
            <a:off x="9569470" y="4387093"/>
            <a:ext cx="355827" cy="38888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bIns="0" rtlCol="0" anchor="t"/>
          <a:lstStyle/>
          <a:p>
            <a:pPr algn="ctr"/>
            <a:endParaRPr kumimoji="1" lang="ja-JP" altLang="en-US" sz="1100" dirty="0"/>
          </a:p>
        </p:txBody>
      </p:sp>
      <p:cxnSp>
        <p:nvCxnSpPr>
          <p:cNvPr id="72" name="直線矢印コネクタ 71">
            <a:extLst>
              <a:ext uri="{FF2B5EF4-FFF2-40B4-BE49-F238E27FC236}">
                <a16:creationId xmlns:a16="http://schemas.microsoft.com/office/drawing/2014/main" id="{316DFB80-B758-E183-910A-E465FB0EC362}"/>
              </a:ext>
            </a:extLst>
          </p:cNvPr>
          <p:cNvCxnSpPr>
            <a:cxnSpLocks/>
          </p:cNvCxnSpPr>
          <p:nvPr/>
        </p:nvCxnSpPr>
        <p:spPr>
          <a:xfrm flipH="1">
            <a:off x="9225581" y="964712"/>
            <a:ext cx="533852" cy="0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arrow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テキスト ボックス 72">
            <a:extLst>
              <a:ext uri="{FF2B5EF4-FFF2-40B4-BE49-F238E27FC236}">
                <a16:creationId xmlns:a16="http://schemas.microsoft.com/office/drawing/2014/main" id="{107778CC-6F4F-6BDC-556A-B7181E6379DE}"/>
              </a:ext>
            </a:extLst>
          </p:cNvPr>
          <p:cNvSpPr txBox="1"/>
          <p:nvPr/>
        </p:nvSpPr>
        <p:spPr>
          <a:xfrm>
            <a:off x="9775445" y="827940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100" dirty="0"/>
              <a:t>関連</a:t>
            </a:r>
          </a:p>
        </p:txBody>
      </p:sp>
      <p:sp>
        <p:nvSpPr>
          <p:cNvPr id="75" name="正方形/長方形 74">
            <a:extLst>
              <a:ext uri="{FF2B5EF4-FFF2-40B4-BE49-F238E27FC236}">
                <a16:creationId xmlns:a16="http://schemas.microsoft.com/office/drawing/2014/main" id="{9CA5B248-1C30-C719-B7EE-5D6C0A06FC67}"/>
              </a:ext>
            </a:extLst>
          </p:cNvPr>
          <p:cNvSpPr/>
          <p:nvPr/>
        </p:nvSpPr>
        <p:spPr>
          <a:xfrm>
            <a:off x="5831046" y="1588133"/>
            <a:ext cx="1400128" cy="1921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dirty="0"/>
              <a:t>UserSerializer</a:t>
            </a:r>
            <a:endParaRPr kumimoji="1" lang="ja-JP" altLang="en-US" sz="800" dirty="0"/>
          </a:p>
        </p:txBody>
      </p:sp>
      <p:sp>
        <p:nvSpPr>
          <p:cNvPr id="76" name="正方形/長方形 75">
            <a:extLst>
              <a:ext uri="{FF2B5EF4-FFF2-40B4-BE49-F238E27FC236}">
                <a16:creationId xmlns:a16="http://schemas.microsoft.com/office/drawing/2014/main" id="{04207AB2-9412-0B87-DDC3-0784998AFC17}"/>
              </a:ext>
            </a:extLst>
          </p:cNvPr>
          <p:cNvSpPr/>
          <p:nvPr/>
        </p:nvSpPr>
        <p:spPr>
          <a:xfrm>
            <a:off x="4730585" y="3542776"/>
            <a:ext cx="879577" cy="20387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dirty="0"/>
              <a:t>IUserRepository</a:t>
            </a:r>
            <a:endParaRPr kumimoji="1" lang="ja-JP" altLang="en-US" sz="800" dirty="0"/>
          </a:p>
        </p:txBody>
      </p:sp>
      <p:sp>
        <p:nvSpPr>
          <p:cNvPr id="80" name="正方形/長方形 79">
            <a:extLst>
              <a:ext uri="{FF2B5EF4-FFF2-40B4-BE49-F238E27FC236}">
                <a16:creationId xmlns:a16="http://schemas.microsoft.com/office/drawing/2014/main" id="{99C6D131-20C6-4918-79A2-C5E16B56AF7B}"/>
              </a:ext>
            </a:extLst>
          </p:cNvPr>
          <p:cNvSpPr/>
          <p:nvPr/>
        </p:nvSpPr>
        <p:spPr>
          <a:xfrm>
            <a:off x="4467444" y="1022855"/>
            <a:ext cx="1400128" cy="1921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dirty="0"/>
              <a:t>AuthenticationController</a:t>
            </a:r>
            <a:endParaRPr kumimoji="1" lang="ja-JP" altLang="en-US" sz="800" dirty="0"/>
          </a:p>
        </p:txBody>
      </p:sp>
      <p:cxnSp>
        <p:nvCxnSpPr>
          <p:cNvPr id="96" name="直線矢印コネクタ 95">
            <a:extLst>
              <a:ext uri="{FF2B5EF4-FFF2-40B4-BE49-F238E27FC236}">
                <a16:creationId xmlns:a16="http://schemas.microsoft.com/office/drawing/2014/main" id="{7EFC8B9C-E904-64E1-4387-3C8466E48D32}"/>
              </a:ext>
            </a:extLst>
          </p:cNvPr>
          <p:cNvCxnSpPr>
            <a:cxnSpLocks/>
            <a:stCxn id="50" idx="3"/>
            <a:endCxn id="76" idx="1"/>
          </p:cNvCxnSpPr>
          <p:nvPr/>
        </p:nvCxnSpPr>
        <p:spPr>
          <a:xfrm>
            <a:off x="3723333" y="3644715"/>
            <a:ext cx="1007252" cy="1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8" name="正方形/長方形 107">
            <a:extLst>
              <a:ext uri="{FF2B5EF4-FFF2-40B4-BE49-F238E27FC236}">
                <a16:creationId xmlns:a16="http://schemas.microsoft.com/office/drawing/2014/main" id="{F3388485-8D0F-ED69-DE14-CD3FEFD0C731}"/>
              </a:ext>
            </a:extLst>
          </p:cNvPr>
          <p:cNvSpPr/>
          <p:nvPr/>
        </p:nvSpPr>
        <p:spPr>
          <a:xfrm>
            <a:off x="7524489" y="2690604"/>
            <a:ext cx="1109481" cy="1921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dirty="0"/>
              <a:t>AuthenticationService</a:t>
            </a:r>
            <a:endParaRPr kumimoji="1" lang="ja-JP" altLang="en-US" sz="800" dirty="0"/>
          </a:p>
        </p:txBody>
      </p:sp>
      <p:cxnSp>
        <p:nvCxnSpPr>
          <p:cNvPr id="109" name="直線矢印コネクタ 108">
            <a:extLst>
              <a:ext uri="{FF2B5EF4-FFF2-40B4-BE49-F238E27FC236}">
                <a16:creationId xmlns:a16="http://schemas.microsoft.com/office/drawing/2014/main" id="{20CED41C-D269-F11E-6CB7-46C49D0D91AE}"/>
              </a:ext>
            </a:extLst>
          </p:cNvPr>
          <p:cNvCxnSpPr>
            <a:cxnSpLocks/>
            <a:stCxn id="108" idx="1"/>
            <a:endCxn id="4" idx="2"/>
          </p:cNvCxnSpPr>
          <p:nvPr/>
        </p:nvCxnSpPr>
        <p:spPr>
          <a:xfrm flipH="1" flipV="1">
            <a:off x="7179781" y="2492054"/>
            <a:ext cx="344708" cy="294616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直線矢印コネクタ 9">
            <a:extLst>
              <a:ext uri="{FF2B5EF4-FFF2-40B4-BE49-F238E27FC236}">
                <a16:creationId xmlns:a16="http://schemas.microsoft.com/office/drawing/2014/main" id="{FE448070-692F-F4BD-703F-D517781532C7}"/>
              </a:ext>
            </a:extLst>
          </p:cNvPr>
          <p:cNvCxnSpPr>
            <a:cxnSpLocks/>
            <a:stCxn id="75" idx="2"/>
            <a:endCxn id="62" idx="0"/>
          </p:cNvCxnSpPr>
          <p:nvPr/>
        </p:nvCxnSpPr>
        <p:spPr>
          <a:xfrm flipH="1">
            <a:off x="5872933" y="1780264"/>
            <a:ext cx="658177" cy="1321713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" name="直線矢印コネクタ 1">
            <a:extLst>
              <a:ext uri="{FF2B5EF4-FFF2-40B4-BE49-F238E27FC236}">
                <a16:creationId xmlns:a16="http://schemas.microsoft.com/office/drawing/2014/main" id="{DA2BF0E5-F83D-2C34-E3F3-AFEF242ADA90}"/>
              </a:ext>
            </a:extLst>
          </p:cNvPr>
          <p:cNvCxnSpPr>
            <a:cxnSpLocks/>
            <a:stCxn id="80" idx="2"/>
            <a:endCxn id="75" idx="0"/>
          </p:cNvCxnSpPr>
          <p:nvPr/>
        </p:nvCxnSpPr>
        <p:spPr>
          <a:xfrm>
            <a:off x="5167508" y="1214986"/>
            <a:ext cx="1363602" cy="373147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直線矢印コネクタ 46">
            <a:extLst>
              <a:ext uri="{FF2B5EF4-FFF2-40B4-BE49-F238E27FC236}">
                <a16:creationId xmlns:a16="http://schemas.microsoft.com/office/drawing/2014/main" id="{7D7FFDDC-C2B4-AEBE-B6E0-52FF2BC640F0}"/>
              </a:ext>
            </a:extLst>
          </p:cNvPr>
          <p:cNvCxnSpPr>
            <a:cxnSpLocks/>
            <a:stCxn id="108" idx="0"/>
          </p:cNvCxnSpPr>
          <p:nvPr/>
        </p:nvCxnSpPr>
        <p:spPr>
          <a:xfrm flipH="1" flipV="1">
            <a:off x="7121061" y="1776140"/>
            <a:ext cx="958169" cy="914464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直線矢印コネクタ 76">
            <a:extLst>
              <a:ext uri="{FF2B5EF4-FFF2-40B4-BE49-F238E27FC236}">
                <a16:creationId xmlns:a16="http://schemas.microsoft.com/office/drawing/2014/main" id="{FDC843DF-50F4-20F0-7469-5AD261B0C718}"/>
              </a:ext>
            </a:extLst>
          </p:cNvPr>
          <p:cNvCxnSpPr>
            <a:cxnSpLocks/>
          </p:cNvCxnSpPr>
          <p:nvPr/>
        </p:nvCxnSpPr>
        <p:spPr>
          <a:xfrm flipV="1">
            <a:off x="5380812" y="3323410"/>
            <a:ext cx="288856" cy="211017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6" name="楕円 155">
            <a:extLst>
              <a:ext uri="{FF2B5EF4-FFF2-40B4-BE49-F238E27FC236}">
                <a16:creationId xmlns:a16="http://schemas.microsoft.com/office/drawing/2014/main" id="{4FEB4A41-839C-DCAF-4AB2-B48668FFB88B}"/>
              </a:ext>
            </a:extLst>
          </p:cNvPr>
          <p:cNvSpPr/>
          <p:nvPr/>
        </p:nvSpPr>
        <p:spPr>
          <a:xfrm>
            <a:off x="9455782" y="1847763"/>
            <a:ext cx="2042444" cy="1856277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bIns="0" rtlCol="0" anchor="t"/>
          <a:lstStyle/>
          <a:p>
            <a:pPr algn="ctr"/>
            <a:endParaRPr kumimoji="1" lang="ja-JP" altLang="en-US" sz="1100" dirty="0"/>
          </a:p>
        </p:txBody>
      </p:sp>
      <p:sp>
        <p:nvSpPr>
          <p:cNvPr id="189" name="テキスト ボックス 188">
            <a:extLst>
              <a:ext uri="{FF2B5EF4-FFF2-40B4-BE49-F238E27FC236}">
                <a16:creationId xmlns:a16="http://schemas.microsoft.com/office/drawing/2014/main" id="{EE4572CD-59CB-C9A1-B432-53F93BD390B5}"/>
              </a:ext>
            </a:extLst>
          </p:cNvPr>
          <p:cNvSpPr txBox="1"/>
          <p:nvPr/>
        </p:nvSpPr>
        <p:spPr>
          <a:xfrm>
            <a:off x="4560014" y="598506"/>
            <a:ext cx="13931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600" dirty="0">
                <a:solidFill>
                  <a:srgbClr val="FF0000"/>
                </a:solidFill>
              </a:rPr>
              <a:t>REST</a:t>
            </a:r>
            <a:r>
              <a:rPr kumimoji="1" lang="ja-JP" altLang="en-US" sz="1600" dirty="0">
                <a:solidFill>
                  <a:srgbClr val="FF0000"/>
                </a:solidFill>
              </a:rPr>
              <a:t>サーバー</a:t>
            </a:r>
          </a:p>
        </p:txBody>
      </p:sp>
      <p:sp>
        <p:nvSpPr>
          <p:cNvPr id="190" name="テキスト ボックス 189">
            <a:extLst>
              <a:ext uri="{FF2B5EF4-FFF2-40B4-BE49-F238E27FC236}">
                <a16:creationId xmlns:a16="http://schemas.microsoft.com/office/drawing/2014/main" id="{04B32B0C-5823-0460-204C-8B6EA89B6BE7}"/>
              </a:ext>
            </a:extLst>
          </p:cNvPr>
          <p:cNvSpPr txBox="1"/>
          <p:nvPr/>
        </p:nvSpPr>
        <p:spPr>
          <a:xfrm>
            <a:off x="7012240" y="1984681"/>
            <a:ext cx="1400832" cy="2462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kumimoji="1" lang="en-US" altLang="ja-JP" sz="1600" dirty="0">
                <a:solidFill>
                  <a:srgbClr val="FF0000"/>
                </a:solidFill>
              </a:rPr>
              <a:t>REST</a:t>
            </a:r>
            <a:r>
              <a:rPr kumimoji="1" lang="ja-JP" altLang="en-US" sz="1600" dirty="0">
                <a:solidFill>
                  <a:srgbClr val="FF0000"/>
                </a:solidFill>
              </a:rPr>
              <a:t>クライアント</a:t>
            </a:r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A76E0049-8301-10EF-C136-7541C2575112}"/>
              </a:ext>
            </a:extLst>
          </p:cNvPr>
          <p:cNvSpPr/>
          <p:nvPr/>
        </p:nvSpPr>
        <p:spPr>
          <a:xfrm>
            <a:off x="10059389" y="2657907"/>
            <a:ext cx="846312" cy="2235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900" dirty="0"/>
              <a:t>ViewModel</a:t>
            </a:r>
            <a:endParaRPr kumimoji="1" lang="ja-JP" altLang="en-US" sz="900" dirty="0"/>
          </a:p>
        </p:txBody>
      </p:sp>
      <p:cxnSp>
        <p:nvCxnSpPr>
          <p:cNvPr id="27" name="直線矢印コネクタ 26">
            <a:extLst>
              <a:ext uri="{FF2B5EF4-FFF2-40B4-BE49-F238E27FC236}">
                <a16:creationId xmlns:a16="http://schemas.microsoft.com/office/drawing/2014/main" id="{BB8E5285-3105-482C-A447-21226EAB4BF6}"/>
              </a:ext>
            </a:extLst>
          </p:cNvPr>
          <p:cNvCxnSpPr>
            <a:cxnSpLocks/>
            <a:stCxn id="22" idx="1"/>
            <a:endCxn id="21" idx="3"/>
          </p:cNvCxnSpPr>
          <p:nvPr/>
        </p:nvCxnSpPr>
        <p:spPr>
          <a:xfrm flipH="1">
            <a:off x="7565644" y="2769667"/>
            <a:ext cx="2493745" cy="1129487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arrow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D1B7F8A6-8C53-BE0D-B31D-6C03C4D47644}"/>
              </a:ext>
            </a:extLst>
          </p:cNvPr>
          <p:cNvSpPr txBox="1"/>
          <p:nvPr/>
        </p:nvSpPr>
        <p:spPr>
          <a:xfrm>
            <a:off x="9996675" y="2053595"/>
            <a:ext cx="9717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200" dirty="0"/>
              <a:t>購買ドメイン</a:t>
            </a:r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D8E78A7A-6047-7194-7228-066BCBD4EBFD}"/>
              </a:ext>
            </a:extLst>
          </p:cNvPr>
          <p:cNvSpPr/>
          <p:nvPr/>
        </p:nvSpPr>
        <p:spPr>
          <a:xfrm>
            <a:off x="6391772" y="3797214"/>
            <a:ext cx="1173872" cy="20387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dirty="0"/>
              <a:t>IAuthenticationService</a:t>
            </a:r>
            <a:endParaRPr kumimoji="1" lang="ja-JP" altLang="en-US" sz="800" dirty="0"/>
          </a:p>
        </p:txBody>
      </p:sp>
      <p:cxnSp>
        <p:nvCxnSpPr>
          <p:cNvPr id="28" name="直線矢印コネクタ 27">
            <a:extLst>
              <a:ext uri="{FF2B5EF4-FFF2-40B4-BE49-F238E27FC236}">
                <a16:creationId xmlns:a16="http://schemas.microsoft.com/office/drawing/2014/main" id="{D918D046-D2A1-E529-6A56-A8EEC2E67C9E}"/>
              </a:ext>
            </a:extLst>
          </p:cNvPr>
          <p:cNvCxnSpPr>
            <a:cxnSpLocks/>
            <a:stCxn id="108" idx="2"/>
            <a:endCxn id="21" idx="0"/>
          </p:cNvCxnSpPr>
          <p:nvPr/>
        </p:nvCxnSpPr>
        <p:spPr>
          <a:xfrm flipH="1">
            <a:off x="6978708" y="2882735"/>
            <a:ext cx="1100522" cy="914479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直線矢印コネクタ 31">
            <a:extLst>
              <a:ext uri="{FF2B5EF4-FFF2-40B4-BE49-F238E27FC236}">
                <a16:creationId xmlns:a16="http://schemas.microsoft.com/office/drawing/2014/main" id="{E5E44F7C-BD35-2530-DA8A-B4C1D10732B6}"/>
              </a:ext>
            </a:extLst>
          </p:cNvPr>
          <p:cNvCxnSpPr>
            <a:cxnSpLocks/>
            <a:stCxn id="21" idx="2"/>
            <a:endCxn id="30" idx="0"/>
          </p:cNvCxnSpPr>
          <p:nvPr/>
        </p:nvCxnSpPr>
        <p:spPr>
          <a:xfrm flipH="1">
            <a:off x="5863888" y="4001093"/>
            <a:ext cx="1114820" cy="421757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2" name="直線矢印コネクタ 101">
            <a:extLst>
              <a:ext uri="{FF2B5EF4-FFF2-40B4-BE49-F238E27FC236}">
                <a16:creationId xmlns:a16="http://schemas.microsoft.com/office/drawing/2014/main" id="{3ACD3DBA-11CE-295B-E9C0-1FE6970D4D2C}"/>
              </a:ext>
            </a:extLst>
          </p:cNvPr>
          <p:cNvCxnSpPr>
            <a:cxnSpLocks/>
            <a:stCxn id="80" idx="2"/>
            <a:endCxn id="76" idx="0"/>
          </p:cNvCxnSpPr>
          <p:nvPr/>
        </p:nvCxnSpPr>
        <p:spPr>
          <a:xfrm>
            <a:off x="5167508" y="1214986"/>
            <a:ext cx="2866" cy="2327790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arrow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3" name="直線矢印コネクタ 172">
            <a:extLst>
              <a:ext uri="{FF2B5EF4-FFF2-40B4-BE49-F238E27FC236}">
                <a16:creationId xmlns:a16="http://schemas.microsoft.com/office/drawing/2014/main" id="{2D2F992F-5D82-B566-07A1-3FB40804F95E}"/>
              </a:ext>
            </a:extLst>
          </p:cNvPr>
          <p:cNvCxnSpPr>
            <a:cxnSpLocks/>
            <a:stCxn id="30" idx="0"/>
            <a:endCxn id="62" idx="2"/>
          </p:cNvCxnSpPr>
          <p:nvPr/>
        </p:nvCxnSpPr>
        <p:spPr>
          <a:xfrm flipV="1">
            <a:off x="5863888" y="3305856"/>
            <a:ext cx="9045" cy="1116994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フリーフォーム: 図形 16">
            <a:extLst>
              <a:ext uri="{FF2B5EF4-FFF2-40B4-BE49-F238E27FC236}">
                <a16:creationId xmlns:a16="http://schemas.microsoft.com/office/drawing/2014/main" id="{A24AB6AE-1889-3DA0-2055-417BDC3BF9A7}"/>
              </a:ext>
            </a:extLst>
          </p:cNvPr>
          <p:cNvSpPr/>
          <p:nvPr/>
        </p:nvSpPr>
        <p:spPr>
          <a:xfrm>
            <a:off x="3733101" y="1088438"/>
            <a:ext cx="6333688" cy="2836104"/>
          </a:xfrm>
          <a:custGeom>
            <a:avLst/>
            <a:gdLst>
              <a:gd name="connsiteX0" fmla="*/ 6333688 w 6333688"/>
              <a:gd name="connsiteY0" fmla="*/ 1755430 h 2836104"/>
              <a:gd name="connsiteX1" fmla="*/ 3217178 w 6333688"/>
              <a:gd name="connsiteY1" fmla="*/ 2749525 h 2836104"/>
              <a:gd name="connsiteX2" fmla="*/ 3955409 w 6333688"/>
              <a:gd name="connsiteY2" fmla="*/ 1684123 h 2836104"/>
              <a:gd name="connsiteX3" fmla="*/ 1577130 w 6333688"/>
              <a:gd name="connsiteY3" fmla="*/ 10520 h 2836104"/>
              <a:gd name="connsiteX4" fmla="*/ 1426128 w 6333688"/>
              <a:gd name="connsiteY4" fmla="*/ 2543995 h 2836104"/>
              <a:gd name="connsiteX5" fmla="*/ 0 w 6333688"/>
              <a:gd name="connsiteY5" fmla="*/ 2678219 h 2836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333688" h="2836104">
                <a:moveTo>
                  <a:pt x="6333688" y="1755430"/>
                </a:moveTo>
                <a:cubicBezTo>
                  <a:pt x="4973623" y="2258419"/>
                  <a:pt x="3613558" y="2761409"/>
                  <a:pt x="3217178" y="2749525"/>
                </a:cubicBezTo>
                <a:cubicBezTo>
                  <a:pt x="2820798" y="2737641"/>
                  <a:pt x="4228750" y="2140624"/>
                  <a:pt x="3955409" y="1684123"/>
                </a:cubicBezTo>
                <a:cubicBezTo>
                  <a:pt x="3682068" y="1227622"/>
                  <a:pt x="1998677" y="-132792"/>
                  <a:pt x="1577130" y="10520"/>
                </a:cubicBezTo>
                <a:cubicBezTo>
                  <a:pt x="1155583" y="153832"/>
                  <a:pt x="1688983" y="2099379"/>
                  <a:pt x="1426128" y="2543995"/>
                </a:cubicBezTo>
                <a:cubicBezTo>
                  <a:pt x="1163273" y="2988611"/>
                  <a:pt x="581636" y="2833415"/>
                  <a:pt x="0" y="2678219"/>
                </a:cubicBezTo>
              </a:path>
            </a:pathLst>
          </a:custGeom>
          <a:noFill/>
          <a:ln w="38100">
            <a:solidFill>
              <a:srgbClr val="C00000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041EDCF2-822C-5905-4E54-446DCB04E6E1}"/>
              </a:ext>
            </a:extLst>
          </p:cNvPr>
          <p:cNvSpPr txBox="1"/>
          <p:nvPr/>
        </p:nvSpPr>
        <p:spPr>
          <a:xfrm>
            <a:off x="5989988" y="1084255"/>
            <a:ext cx="22781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>
                <a:highlight>
                  <a:srgbClr val="FFFF00"/>
                </a:highlight>
              </a:rPr>
              <a:t>5. JWT</a:t>
            </a:r>
            <a:r>
              <a:rPr kumimoji="1" lang="ja-JP" altLang="en-US" sz="1400" dirty="0">
                <a:highlight>
                  <a:srgbClr val="FFFF00"/>
                </a:highlight>
              </a:rPr>
              <a:t>トークンを暗号化する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604CB4A2-BD98-62F4-B3A3-7A7BF800637F}"/>
              </a:ext>
            </a:extLst>
          </p:cNvPr>
          <p:cNvSpPr txBox="1"/>
          <p:nvPr/>
        </p:nvSpPr>
        <p:spPr>
          <a:xfrm>
            <a:off x="7907007" y="2324822"/>
            <a:ext cx="22781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>
                <a:highlight>
                  <a:srgbClr val="FFFF00"/>
                </a:highlight>
              </a:rPr>
              <a:t>6. JWT</a:t>
            </a:r>
            <a:r>
              <a:rPr kumimoji="1" lang="ja-JP" altLang="en-US" sz="1400" dirty="0">
                <a:highlight>
                  <a:srgbClr val="FFFF00"/>
                </a:highlight>
              </a:rPr>
              <a:t>トークンを復号化する</a:t>
            </a:r>
          </a:p>
        </p:txBody>
      </p:sp>
    </p:spTree>
    <p:extLst>
      <p:ext uri="{BB962C8B-B14F-4D97-AF65-F5344CB8AC3E}">
        <p14:creationId xmlns:p14="http://schemas.microsoft.com/office/powerpoint/2010/main" val="11454195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楕円 10">
            <a:extLst>
              <a:ext uri="{FF2B5EF4-FFF2-40B4-BE49-F238E27FC236}">
                <a16:creationId xmlns:a16="http://schemas.microsoft.com/office/drawing/2014/main" id="{61F6DF7D-A748-EE48-3EDD-9DD5FF2C9BD6}"/>
              </a:ext>
            </a:extLst>
          </p:cNvPr>
          <p:cNvSpPr/>
          <p:nvPr/>
        </p:nvSpPr>
        <p:spPr>
          <a:xfrm>
            <a:off x="2188408" y="102870"/>
            <a:ext cx="6713220" cy="671322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bIns="0" rtlCol="0" anchor="t"/>
          <a:lstStyle/>
          <a:p>
            <a:pPr algn="ctr"/>
            <a:endParaRPr kumimoji="1" lang="ja-JP" altLang="en-US" sz="1100" dirty="0"/>
          </a:p>
        </p:txBody>
      </p:sp>
      <p:sp>
        <p:nvSpPr>
          <p:cNvPr id="5" name="楕円 4">
            <a:extLst>
              <a:ext uri="{FF2B5EF4-FFF2-40B4-BE49-F238E27FC236}">
                <a16:creationId xmlns:a16="http://schemas.microsoft.com/office/drawing/2014/main" id="{D8B52D55-1ACB-79D8-60DE-A16C4075EF0A}"/>
              </a:ext>
            </a:extLst>
          </p:cNvPr>
          <p:cNvSpPr/>
          <p:nvPr/>
        </p:nvSpPr>
        <p:spPr>
          <a:xfrm>
            <a:off x="2489083" y="428957"/>
            <a:ext cx="6061046" cy="6061046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bIns="0" rtlCol="0" anchor="t"/>
          <a:lstStyle/>
          <a:p>
            <a:pPr algn="ctr"/>
            <a:endParaRPr kumimoji="1" lang="ja-JP" altLang="en-US" sz="1100" dirty="0"/>
          </a:p>
        </p:txBody>
      </p:sp>
      <p:sp>
        <p:nvSpPr>
          <p:cNvPr id="3" name="楕円 2">
            <a:extLst>
              <a:ext uri="{FF2B5EF4-FFF2-40B4-BE49-F238E27FC236}">
                <a16:creationId xmlns:a16="http://schemas.microsoft.com/office/drawing/2014/main" id="{FD5F7EEE-98CD-3F37-082F-E28F6540080E}"/>
              </a:ext>
            </a:extLst>
          </p:cNvPr>
          <p:cNvSpPr/>
          <p:nvPr/>
        </p:nvSpPr>
        <p:spPr>
          <a:xfrm>
            <a:off x="3844970" y="1824962"/>
            <a:ext cx="3431728" cy="32451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bIns="0" rtlCol="0" anchor="t"/>
          <a:lstStyle/>
          <a:p>
            <a:pPr algn="ctr"/>
            <a:endParaRPr kumimoji="1" lang="ja-JP" altLang="en-US" sz="1100" dirty="0"/>
          </a:p>
        </p:txBody>
      </p:sp>
      <p:sp>
        <p:nvSpPr>
          <p:cNvPr id="52" name="楕円 51">
            <a:extLst>
              <a:ext uri="{FF2B5EF4-FFF2-40B4-BE49-F238E27FC236}">
                <a16:creationId xmlns:a16="http://schemas.microsoft.com/office/drawing/2014/main" id="{FFE21E94-485A-C504-A486-1BA75B83CD04}"/>
              </a:ext>
            </a:extLst>
          </p:cNvPr>
          <p:cNvSpPr/>
          <p:nvPr/>
        </p:nvSpPr>
        <p:spPr>
          <a:xfrm>
            <a:off x="4654656" y="2534156"/>
            <a:ext cx="1758764" cy="1735818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bIns="0" rtlCol="0" anchor="t"/>
          <a:lstStyle/>
          <a:p>
            <a:pPr algn="ctr"/>
            <a:endParaRPr kumimoji="1" lang="ja-JP" altLang="en-US" sz="1600" dirty="0"/>
          </a:p>
        </p:txBody>
      </p:sp>
      <p:sp>
        <p:nvSpPr>
          <p:cNvPr id="6" name="楕円 5">
            <a:extLst>
              <a:ext uri="{FF2B5EF4-FFF2-40B4-BE49-F238E27FC236}">
                <a16:creationId xmlns:a16="http://schemas.microsoft.com/office/drawing/2014/main" id="{198303B1-6CAE-D4BA-048E-7CC9A9B37E87}"/>
              </a:ext>
            </a:extLst>
          </p:cNvPr>
          <p:cNvSpPr/>
          <p:nvPr/>
        </p:nvSpPr>
        <p:spPr>
          <a:xfrm rot="10800000">
            <a:off x="4752754" y="5077234"/>
            <a:ext cx="2211979" cy="1340224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楕円 7">
            <a:extLst>
              <a:ext uri="{FF2B5EF4-FFF2-40B4-BE49-F238E27FC236}">
                <a16:creationId xmlns:a16="http://schemas.microsoft.com/office/drawing/2014/main" id="{FE9D4CB9-5959-1148-D829-74B9CE9F06EC}"/>
              </a:ext>
            </a:extLst>
          </p:cNvPr>
          <p:cNvSpPr/>
          <p:nvPr/>
        </p:nvSpPr>
        <p:spPr>
          <a:xfrm rot="10800000">
            <a:off x="6689648" y="4027158"/>
            <a:ext cx="2550761" cy="1442511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7BC21E71-31D6-3669-41F4-DA16D9DF5ADC}"/>
              </a:ext>
            </a:extLst>
          </p:cNvPr>
          <p:cNvSpPr txBox="1"/>
          <p:nvPr/>
        </p:nvSpPr>
        <p:spPr>
          <a:xfrm>
            <a:off x="5059147" y="2186323"/>
            <a:ext cx="9717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200" dirty="0"/>
              <a:t>認証ドメイン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4AA4408E-BAFB-5176-6604-E8A23E3A94FF}"/>
              </a:ext>
            </a:extLst>
          </p:cNvPr>
          <p:cNvSpPr txBox="1"/>
          <p:nvPr/>
        </p:nvSpPr>
        <p:spPr>
          <a:xfrm rot="5400000">
            <a:off x="1597615" y="3506217"/>
            <a:ext cx="1511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200" dirty="0"/>
              <a:t>DB</a:t>
            </a:r>
            <a:r>
              <a:rPr kumimoji="1" lang="ja-JP" altLang="en-US" sz="1200" dirty="0"/>
              <a:t>（</a:t>
            </a:r>
            <a:r>
              <a:rPr kumimoji="1" lang="en-US" altLang="ja-JP" sz="1200" dirty="0"/>
              <a:t>SQL</a:t>
            </a:r>
            <a:r>
              <a:rPr kumimoji="1" lang="ja-JP" altLang="en-US" sz="1200" dirty="0"/>
              <a:t> </a:t>
            </a:r>
            <a:r>
              <a:rPr kumimoji="1" lang="en-US" altLang="ja-JP" sz="1200" dirty="0"/>
              <a:t>Server</a:t>
            </a:r>
            <a:r>
              <a:rPr kumimoji="1" lang="ja-JP" altLang="en-US" sz="1200" dirty="0"/>
              <a:t>）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986B2D26-80C0-618F-02ED-D175574E544B}"/>
              </a:ext>
            </a:extLst>
          </p:cNvPr>
          <p:cNvSpPr txBox="1"/>
          <p:nvPr/>
        </p:nvSpPr>
        <p:spPr>
          <a:xfrm rot="19513899">
            <a:off x="6323189" y="5928766"/>
            <a:ext cx="19511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200" dirty="0"/>
              <a:t>Web</a:t>
            </a:r>
            <a:r>
              <a:rPr kumimoji="1" lang="ja-JP" altLang="en-US" sz="1200" dirty="0"/>
              <a:t> </a:t>
            </a:r>
            <a:r>
              <a:rPr kumimoji="1" lang="en-US" altLang="ja-JP" sz="1200" dirty="0"/>
              <a:t>API</a:t>
            </a:r>
            <a:r>
              <a:rPr kumimoji="1" lang="ja-JP" altLang="en-US" sz="1200" dirty="0"/>
              <a:t>（</a:t>
            </a:r>
            <a:r>
              <a:rPr kumimoji="1" lang="en-US" altLang="ja-JP" sz="1200" dirty="0"/>
              <a:t>MagicOnion</a:t>
            </a:r>
            <a:r>
              <a:rPr kumimoji="1" lang="ja-JP" altLang="en-US" sz="1200" dirty="0"/>
              <a:t>）</a:t>
            </a:r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731D1CC2-2DD9-DD83-5AFE-6F5922CAD473}"/>
              </a:ext>
            </a:extLst>
          </p:cNvPr>
          <p:cNvSpPr/>
          <p:nvPr/>
        </p:nvSpPr>
        <p:spPr>
          <a:xfrm>
            <a:off x="5276952" y="4422850"/>
            <a:ext cx="1173872" cy="20387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dirty="0"/>
              <a:t>IAuthenticationContext</a:t>
            </a:r>
            <a:endParaRPr kumimoji="1" lang="ja-JP" altLang="en-US" sz="800" dirty="0"/>
          </a:p>
        </p:txBody>
      </p:sp>
      <p:sp>
        <p:nvSpPr>
          <p:cNvPr id="62" name="正方形/長方形 61">
            <a:extLst>
              <a:ext uri="{FF2B5EF4-FFF2-40B4-BE49-F238E27FC236}">
                <a16:creationId xmlns:a16="http://schemas.microsoft.com/office/drawing/2014/main" id="{A98648DD-CA39-A44E-987B-867781F0F296}"/>
              </a:ext>
            </a:extLst>
          </p:cNvPr>
          <p:cNvSpPr/>
          <p:nvPr/>
        </p:nvSpPr>
        <p:spPr>
          <a:xfrm>
            <a:off x="5576286" y="3101977"/>
            <a:ext cx="593294" cy="20387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dirty="0"/>
              <a:t>User</a:t>
            </a:r>
            <a:endParaRPr kumimoji="1" lang="ja-JP" altLang="en-US" sz="800" dirty="0"/>
          </a:p>
        </p:txBody>
      </p:sp>
      <p:sp>
        <p:nvSpPr>
          <p:cNvPr id="99" name="テキスト ボックス 98">
            <a:extLst>
              <a:ext uri="{FF2B5EF4-FFF2-40B4-BE49-F238E27FC236}">
                <a16:creationId xmlns:a16="http://schemas.microsoft.com/office/drawing/2014/main" id="{AA5D5232-5BEE-A25B-45B1-13CD85F12513}"/>
              </a:ext>
            </a:extLst>
          </p:cNvPr>
          <p:cNvSpPr txBox="1"/>
          <p:nvPr/>
        </p:nvSpPr>
        <p:spPr>
          <a:xfrm>
            <a:off x="4905501" y="2696537"/>
            <a:ext cx="1257074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100" dirty="0"/>
              <a:t>AdventureWorks</a:t>
            </a:r>
            <a:endParaRPr kumimoji="1" lang="en-US" altLang="ja-JP" sz="1200" dirty="0"/>
          </a:p>
          <a:p>
            <a:pPr algn="ctr"/>
            <a:r>
              <a:rPr kumimoji="1" lang="ja-JP" altLang="en-US" sz="1200" dirty="0"/>
              <a:t>ドメイン</a:t>
            </a:r>
          </a:p>
        </p:txBody>
      </p:sp>
      <p:sp>
        <p:nvSpPr>
          <p:cNvPr id="143" name="正方形/長方形 142">
            <a:extLst>
              <a:ext uri="{FF2B5EF4-FFF2-40B4-BE49-F238E27FC236}">
                <a16:creationId xmlns:a16="http://schemas.microsoft.com/office/drawing/2014/main" id="{911F935A-0D88-78F3-98CB-FF65845765DE}"/>
              </a:ext>
            </a:extLst>
          </p:cNvPr>
          <p:cNvSpPr/>
          <p:nvPr/>
        </p:nvSpPr>
        <p:spPr>
          <a:xfrm>
            <a:off x="5170373" y="5843499"/>
            <a:ext cx="1401768" cy="1921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dirty="0"/>
              <a:t>AuthenticationFilterAttribute</a:t>
            </a:r>
          </a:p>
        </p:txBody>
      </p:sp>
      <p:sp>
        <p:nvSpPr>
          <p:cNvPr id="144" name="正方形/長方形 143">
            <a:extLst>
              <a:ext uri="{FF2B5EF4-FFF2-40B4-BE49-F238E27FC236}">
                <a16:creationId xmlns:a16="http://schemas.microsoft.com/office/drawing/2014/main" id="{F8FE543C-2B75-CE7A-8296-FEF7139D3CDA}"/>
              </a:ext>
            </a:extLst>
          </p:cNvPr>
          <p:cNvSpPr/>
          <p:nvPr/>
        </p:nvSpPr>
        <p:spPr>
          <a:xfrm>
            <a:off x="5170373" y="5318441"/>
            <a:ext cx="1401768" cy="1921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dirty="0"/>
              <a:t>ServerAuthenticationContext</a:t>
            </a:r>
            <a:endParaRPr kumimoji="1" lang="ja-JP" altLang="en-US" sz="800" dirty="0"/>
          </a:p>
        </p:txBody>
      </p:sp>
      <p:cxnSp>
        <p:nvCxnSpPr>
          <p:cNvPr id="145" name="直線矢印コネクタ 144">
            <a:extLst>
              <a:ext uri="{FF2B5EF4-FFF2-40B4-BE49-F238E27FC236}">
                <a16:creationId xmlns:a16="http://schemas.microsoft.com/office/drawing/2014/main" id="{F2AEEA68-0FB8-4DC0-DCBD-797E787F939D}"/>
              </a:ext>
            </a:extLst>
          </p:cNvPr>
          <p:cNvCxnSpPr>
            <a:cxnSpLocks/>
            <a:stCxn id="26" idx="1"/>
            <a:endCxn id="30" idx="3"/>
          </p:cNvCxnSpPr>
          <p:nvPr/>
        </p:nvCxnSpPr>
        <p:spPr>
          <a:xfrm flipH="1" flipV="1">
            <a:off x="6450824" y="4524790"/>
            <a:ext cx="905960" cy="129496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arrow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1" name="直線矢印コネクタ 150">
            <a:extLst>
              <a:ext uri="{FF2B5EF4-FFF2-40B4-BE49-F238E27FC236}">
                <a16:creationId xmlns:a16="http://schemas.microsoft.com/office/drawing/2014/main" id="{948FA136-FC6B-C86E-8662-6A5722464BC8}"/>
              </a:ext>
            </a:extLst>
          </p:cNvPr>
          <p:cNvCxnSpPr>
            <a:cxnSpLocks/>
            <a:stCxn id="144" idx="0"/>
            <a:endCxn id="30" idx="2"/>
          </p:cNvCxnSpPr>
          <p:nvPr/>
        </p:nvCxnSpPr>
        <p:spPr>
          <a:xfrm flipH="1" flipV="1">
            <a:off x="5863888" y="4626729"/>
            <a:ext cx="7369" cy="691712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9" name="直線矢印コネクタ 168">
            <a:extLst>
              <a:ext uri="{FF2B5EF4-FFF2-40B4-BE49-F238E27FC236}">
                <a16:creationId xmlns:a16="http://schemas.microsoft.com/office/drawing/2014/main" id="{F28BBDEA-4F70-4914-689F-9FF5F72D2C2A}"/>
              </a:ext>
            </a:extLst>
          </p:cNvPr>
          <p:cNvCxnSpPr>
            <a:cxnSpLocks/>
            <a:stCxn id="143" idx="0"/>
            <a:endCxn id="144" idx="2"/>
          </p:cNvCxnSpPr>
          <p:nvPr/>
        </p:nvCxnSpPr>
        <p:spPr>
          <a:xfrm flipV="1">
            <a:off x="5871257" y="5510572"/>
            <a:ext cx="0" cy="332927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arrow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直線矢印コネクタ 50">
            <a:extLst>
              <a:ext uri="{FF2B5EF4-FFF2-40B4-BE49-F238E27FC236}">
                <a16:creationId xmlns:a16="http://schemas.microsoft.com/office/drawing/2014/main" id="{5D8F4FBF-7589-5550-B03B-00751DB9C6A9}"/>
              </a:ext>
            </a:extLst>
          </p:cNvPr>
          <p:cNvCxnSpPr>
            <a:cxnSpLocks/>
          </p:cNvCxnSpPr>
          <p:nvPr/>
        </p:nvCxnSpPr>
        <p:spPr>
          <a:xfrm flipH="1">
            <a:off x="9225581" y="324027"/>
            <a:ext cx="543434" cy="0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直線矢印コネクタ 52">
            <a:extLst>
              <a:ext uri="{FF2B5EF4-FFF2-40B4-BE49-F238E27FC236}">
                <a16:creationId xmlns:a16="http://schemas.microsoft.com/office/drawing/2014/main" id="{6CFCCD8F-0A01-2D2E-8F15-33FB21CD8BC8}"/>
              </a:ext>
            </a:extLst>
          </p:cNvPr>
          <p:cNvCxnSpPr>
            <a:cxnSpLocks/>
          </p:cNvCxnSpPr>
          <p:nvPr/>
        </p:nvCxnSpPr>
        <p:spPr>
          <a:xfrm flipH="1">
            <a:off x="9225581" y="645752"/>
            <a:ext cx="543434" cy="0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テキスト ボックス 53">
            <a:extLst>
              <a:ext uri="{FF2B5EF4-FFF2-40B4-BE49-F238E27FC236}">
                <a16:creationId xmlns:a16="http://schemas.microsoft.com/office/drawing/2014/main" id="{F3FCBB33-7C8C-2282-D71D-3EE106C9F76E}"/>
              </a:ext>
            </a:extLst>
          </p:cNvPr>
          <p:cNvSpPr txBox="1"/>
          <p:nvPr/>
        </p:nvSpPr>
        <p:spPr>
          <a:xfrm>
            <a:off x="9775445" y="193014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100" dirty="0"/>
              <a:t>依存</a:t>
            </a:r>
          </a:p>
        </p:txBody>
      </p:sp>
      <p:sp>
        <p:nvSpPr>
          <p:cNvPr id="55" name="テキスト ボックス 54">
            <a:extLst>
              <a:ext uri="{FF2B5EF4-FFF2-40B4-BE49-F238E27FC236}">
                <a16:creationId xmlns:a16="http://schemas.microsoft.com/office/drawing/2014/main" id="{53B51D49-7F0D-8EB5-88A1-D7AD077A4D2F}"/>
              </a:ext>
            </a:extLst>
          </p:cNvPr>
          <p:cNvSpPr txBox="1"/>
          <p:nvPr/>
        </p:nvSpPr>
        <p:spPr>
          <a:xfrm>
            <a:off x="9773544" y="509215"/>
            <a:ext cx="8899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100" dirty="0"/>
              <a:t>実現・継承</a:t>
            </a:r>
          </a:p>
        </p:txBody>
      </p:sp>
      <p:grpSp>
        <p:nvGrpSpPr>
          <p:cNvPr id="56" name="グループ化 55">
            <a:extLst>
              <a:ext uri="{FF2B5EF4-FFF2-40B4-BE49-F238E27FC236}">
                <a16:creationId xmlns:a16="http://schemas.microsoft.com/office/drawing/2014/main" id="{47515E68-A98B-00B2-EDA0-CD7DAECE2BA1}"/>
              </a:ext>
            </a:extLst>
          </p:cNvPr>
          <p:cNvGrpSpPr/>
          <p:nvPr/>
        </p:nvGrpSpPr>
        <p:grpSpPr>
          <a:xfrm>
            <a:off x="9240410" y="6141948"/>
            <a:ext cx="2494064" cy="388882"/>
            <a:chOff x="8200596" y="5696761"/>
            <a:chExt cx="2494064" cy="388882"/>
          </a:xfrm>
        </p:grpSpPr>
        <p:sp>
          <p:nvSpPr>
            <p:cNvPr id="57" name="正方形/長方形 56">
              <a:extLst>
                <a:ext uri="{FF2B5EF4-FFF2-40B4-BE49-F238E27FC236}">
                  <a16:creationId xmlns:a16="http://schemas.microsoft.com/office/drawing/2014/main" id="{2039C824-807A-0DC2-BCB0-12D14BC2E29A}"/>
                </a:ext>
              </a:extLst>
            </p:cNvPr>
            <p:cNvSpPr/>
            <p:nvPr/>
          </p:nvSpPr>
          <p:spPr>
            <a:xfrm>
              <a:off x="8200596" y="5696761"/>
              <a:ext cx="683953" cy="38888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tIns="0" bIns="0" rtlCol="0" anchor="t"/>
            <a:lstStyle/>
            <a:p>
              <a:pPr algn="ctr"/>
              <a:endParaRPr kumimoji="1" lang="ja-JP" altLang="en-US" sz="1100" dirty="0"/>
            </a:p>
          </p:txBody>
        </p:sp>
        <p:sp>
          <p:nvSpPr>
            <p:cNvPr id="58" name="テキスト ボックス 57">
              <a:extLst>
                <a:ext uri="{FF2B5EF4-FFF2-40B4-BE49-F238E27FC236}">
                  <a16:creationId xmlns:a16="http://schemas.microsoft.com/office/drawing/2014/main" id="{32A268E7-9042-D6FA-308B-C7D8B9D3D2BD}"/>
                </a:ext>
              </a:extLst>
            </p:cNvPr>
            <p:cNvSpPr txBox="1"/>
            <p:nvPr/>
          </p:nvSpPr>
          <p:spPr>
            <a:xfrm>
              <a:off x="8884549" y="5751294"/>
              <a:ext cx="181011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200" dirty="0"/>
                <a:t>Frameworks</a:t>
              </a:r>
              <a:r>
                <a:rPr kumimoji="1" lang="ja-JP" altLang="en-US" sz="1200" dirty="0"/>
                <a:t> ＆ </a:t>
              </a:r>
              <a:r>
                <a:rPr kumimoji="1" lang="en-US" altLang="ja-JP" sz="1200" dirty="0"/>
                <a:t>Drivers</a:t>
              </a:r>
              <a:endParaRPr kumimoji="1" lang="ja-JP" altLang="en-US" sz="1200" dirty="0"/>
            </a:p>
          </p:txBody>
        </p:sp>
      </p:grpSp>
      <p:grpSp>
        <p:nvGrpSpPr>
          <p:cNvPr id="60" name="グループ化 59">
            <a:extLst>
              <a:ext uri="{FF2B5EF4-FFF2-40B4-BE49-F238E27FC236}">
                <a16:creationId xmlns:a16="http://schemas.microsoft.com/office/drawing/2014/main" id="{60B90672-2FB8-4805-89D5-8C0B4389A97C}"/>
              </a:ext>
            </a:extLst>
          </p:cNvPr>
          <p:cNvGrpSpPr/>
          <p:nvPr/>
        </p:nvGrpSpPr>
        <p:grpSpPr>
          <a:xfrm>
            <a:off x="9247209" y="5563513"/>
            <a:ext cx="2529330" cy="388882"/>
            <a:chOff x="8200596" y="5696761"/>
            <a:chExt cx="2529330" cy="388882"/>
          </a:xfrm>
        </p:grpSpPr>
        <p:sp>
          <p:nvSpPr>
            <p:cNvPr id="61" name="正方形/長方形 60">
              <a:extLst>
                <a:ext uri="{FF2B5EF4-FFF2-40B4-BE49-F238E27FC236}">
                  <a16:creationId xmlns:a16="http://schemas.microsoft.com/office/drawing/2014/main" id="{27E92ED9-0E21-DED0-29F2-FE27770305F2}"/>
                </a:ext>
              </a:extLst>
            </p:cNvPr>
            <p:cNvSpPr/>
            <p:nvPr/>
          </p:nvSpPr>
          <p:spPr>
            <a:xfrm>
              <a:off x="8200596" y="5696761"/>
              <a:ext cx="683953" cy="38888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tIns="0" bIns="0" rtlCol="0" anchor="t"/>
            <a:lstStyle/>
            <a:p>
              <a:pPr algn="ctr"/>
              <a:endParaRPr kumimoji="1" lang="ja-JP" altLang="en-US" sz="1100" dirty="0"/>
            </a:p>
          </p:txBody>
        </p:sp>
        <p:sp>
          <p:nvSpPr>
            <p:cNvPr id="64" name="テキスト ボックス 63">
              <a:extLst>
                <a:ext uri="{FF2B5EF4-FFF2-40B4-BE49-F238E27FC236}">
                  <a16:creationId xmlns:a16="http://schemas.microsoft.com/office/drawing/2014/main" id="{A0A2275A-0130-2092-0D31-2FCEC3552163}"/>
                </a:ext>
              </a:extLst>
            </p:cNvPr>
            <p:cNvSpPr txBox="1"/>
            <p:nvPr/>
          </p:nvSpPr>
          <p:spPr>
            <a:xfrm>
              <a:off x="8884549" y="5752702"/>
              <a:ext cx="184537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200" dirty="0"/>
                <a:t>Infrastructure Adapters</a:t>
              </a:r>
              <a:endParaRPr kumimoji="1" lang="ja-JP" altLang="en-US" sz="1200" dirty="0"/>
            </a:p>
          </p:txBody>
        </p:sp>
      </p:grpSp>
      <p:grpSp>
        <p:nvGrpSpPr>
          <p:cNvPr id="65" name="グループ化 64">
            <a:extLst>
              <a:ext uri="{FF2B5EF4-FFF2-40B4-BE49-F238E27FC236}">
                <a16:creationId xmlns:a16="http://schemas.microsoft.com/office/drawing/2014/main" id="{704E3067-887D-5F2A-9F5C-325EF0EAE0FB}"/>
              </a:ext>
            </a:extLst>
          </p:cNvPr>
          <p:cNvGrpSpPr/>
          <p:nvPr/>
        </p:nvGrpSpPr>
        <p:grpSpPr>
          <a:xfrm>
            <a:off x="9240410" y="4985078"/>
            <a:ext cx="2802227" cy="388882"/>
            <a:chOff x="8200596" y="5696761"/>
            <a:chExt cx="2802227" cy="388882"/>
          </a:xfrm>
        </p:grpSpPr>
        <p:sp>
          <p:nvSpPr>
            <p:cNvPr id="66" name="正方形/長方形 65">
              <a:extLst>
                <a:ext uri="{FF2B5EF4-FFF2-40B4-BE49-F238E27FC236}">
                  <a16:creationId xmlns:a16="http://schemas.microsoft.com/office/drawing/2014/main" id="{7E8185B8-D17A-2A85-8D85-E6CD2C6213A4}"/>
                </a:ext>
              </a:extLst>
            </p:cNvPr>
            <p:cNvSpPr/>
            <p:nvPr/>
          </p:nvSpPr>
          <p:spPr>
            <a:xfrm>
              <a:off x="8200596" y="5696761"/>
              <a:ext cx="683953" cy="38888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tIns="0" bIns="0" rtlCol="0" anchor="t"/>
            <a:lstStyle/>
            <a:p>
              <a:pPr algn="ctr"/>
              <a:endParaRPr kumimoji="1" lang="ja-JP" altLang="en-US" sz="1100" dirty="0"/>
            </a:p>
          </p:txBody>
        </p:sp>
        <p:sp>
          <p:nvSpPr>
            <p:cNvPr id="67" name="テキスト ボックス 66">
              <a:extLst>
                <a:ext uri="{FF2B5EF4-FFF2-40B4-BE49-F238E27FC236}">
                  <a16:creationId xmlns:a16="http://schemas.microsoft.com/office/drawing/2014/main" id="{D30EA470-A2EA-F4C5-C585-7881695D08FE}"/>
                </a:ext>
              </a:extLst>
            </p:cNvPr>
            <p:cNvSpPr txBox="1"/>
            <p:nvPr/>
          </p:nvSpPr>
          <p:spPr>
            <a:xfrm>
              <a:off x="8891348" y="5747815"/>
              <a:ext cx="211147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200" dirty="0"/>
                <a:t>Application Business Rules</a:t>
              </a:r>
              <a:endParaRPr kumimoji="1" lang="ja-JP" altLang="en-US" sz="1200" dirty="0"/>
            </a:p>
          </p:txBody>
        </p:sp>
      </p:grpSp>
      <p:grpSp>
        <p:nvGrpSpPr>
          <p:cNvPr id="68" name="グループ化 67">
            <a:extLst>
              <a:ext uri="{FF2B5EF4-FFF2-40B4-BE49-F238E27FC236}">
                <a16:creationId xmlns:a16="http://schemas.microsoft.com/office/drawing/2014/main" id="{0E94B87E-897A-7216-3DF6-C0ED2471F926}"/>
              </a:ext>
            </a:extLst>
          </p:cNvPr>
          <p:cNvGrpSpPr/>
          <p:nvPr/>
        </p:nvGrpSpPr>
        <p:grpSpPr>
          <a:xfrm>
            <a:off x="9240410" y="4387093"/>
            <a:ext cx="2731308" cy="388882"/>
            <a:chOff x="8200596" y="5696761"/>
            <a:chExt cx="2731308" cy="388882"/>
          </a:xfrm>
        </p:grpSpPr>
        <p:sp>
          <p:nvSpPr>
            <p:cNvPr id="69" name="正方形/長方形 68">
              <a:extLst>
                <a:ext uri="{FF2B5EF4-FFF2-40B4-BE49-F238E27FC236}">
                  <a16:creationId xmlns:a16="http://schemas.microsoft.com/office/drawing/2014/main" id="{80ED7EC9-AE2E-D90E-12A3-F8B0D24A1000}"/>
                </a:ext>
              </a:extLst>
            </p:cNvPr>
            <p:cNvSpPr/>
            <p:nvPr/>
          </p:nvSpPr>
          <p:spPr>
            <a:xfrm>
              <a:off x="8200596" y="5696761"/>
              <a:ext cx="683953" cy="38888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tIns="0" bIns="0" rtlCol="0" anchor="t"/>
            <a:lstStyle/>
            <a:p>
              <a:pPr algn="ctr"/>
              <a:endParaRPr kumimoji="1" lang="ja-JP" altLang="en-US" sz="1100" dirty="0"/>
            </a:p>
          </p:txBody>
        </p:sp>
        <p:sp>
          <p:nvSpPr>
            <p:cNvPr id="70" name="テキスト ボックス 69">
              <a:extLst>
                <a:ext uri="{FF2B5EF4-FFF2-40B4-BE49-F238E27FC236}">
                  <a16:creationId xmlns:a16="http://schemas.microsoft.com/office/drawing/2014/main" id="{EA3F8B82-A81B-5434-36EA-A95867238C82}"/>
                </a:ext>
              </a:extLst>
            </p:cNvPr>
            <p:cNvSpPr txBox="1"/>
            <p:nvPr/>
          </p:nvSpPr>
          <p:spPr>
            <a:xfrm>
              <a:off x="8884549" y="5751073"/>
              <a:ext cx="204735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200" dirty="0"/>
                <a:t>Enterprise Business Rules</a:t>
              </a:r>
              <a:endParaRPr kumimoji="1" lang="ja-JP" altLang="en-US" sz="1200" dirty="0"/>
            </a:p>
          </p:txBody>
        </p:sp>
      </p:grpSp>
      <p:sp>
        <p:nvSpPr>
          <p:cNvPr id="71" name="正方形/長方形 70">
            <a:extLst>
              <a:ext uri="{FF2B5EF4-FFF2-40B4-BE49-F238E27FC236}">
                <a16:creationId xmlns:a16="http://schemas.microsoft.com/office/drawing/2014/main" id="{F0314780-4F17-A06A-7223-B296B009172D}"/>
              </a:ext>
            </a:extLst>
          </p:cNvPr>
          <p:cNvSpPr/>
          <p:nvPr/>
        </p:nvSpPr>
        <p:spPr>
          <a:xfrm>
            <a:off x="9569470" y="4387093"/>
            <a:ext cx="355827" cy="38888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bIns="0" rtlCol="0" anchor="t"/>
          <a:lstStyle/>
          <a:p>
            <a:pPr algn="ctr"/>
            <a:endParaRPr kumimoji="1" lang="ja-JP" altLang="en-US" sz="1100" dirty="0"/>
          </a:p>
        </p:txBody>
      </p:sp>
      <p:cxnSp>
        <p:nvCxnSpPr>
          <p:cNvPr id="72" name="直線矢印コネクタ 71">
            <a:extLst>
              <a:ext uri="{FF2B5EF4-FFF2-40B4-BE49-F238E27FC236}">
                <a16:creationId xmlns:a16="http://schemas.microsoft.com/office/drawing/2014/main" id="{316DFB80-B758-E183-910A-E465FB0EC362}"/>
              </a:ext>
            </a:extLst>
          </p:cNvPr>
          <p:cNvCxnSpPr>
            <a:cxnSpLocks/>
          </p:cNvCxnSpPr>
          <p:nvPr/>
        </p:nvCxnSpPr>
        <p:spPr>
          <a:xfrm flipH="1">
            <a:off x="9225581" y="964712"/>
            <a:ext cx="533852" cy="0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arrow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テキスト ボックス 72">
            <a:extLst>
              <a:ext uri="{FF2B5EF4-FFF2-40B4-BE49-F238E27FC236}">
                <a16:creationId xmlns:a16="http://schemas.microsoft.com/office/drawing/2014/main" id="{107778CC-6F4F-6BDC-556A-B7181E6379DE}"/>
              </a:ext>
            </a:extLst>
          </p:cNvPr>
          <p:cNvSpPr txBox="1"/>
          <p:nvPr/>
        </p:nvSpPr>
        <p:spPr>
          <a:xfrm>
            <a:off x="9775445" y="827940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100" dirty="0"/>
              <a:t>関連</a:t>
            </a:r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E831E460-E00E-64E1-23D7-B63E0E801A42}"/>
              </a:ext>
            </a:extLst>
          </p:cNvPr>
          <p:cNvSpPr/>
          <p:nvPr/>
        </p:nvSpPr>
        <p:spPr>
          <a:xfrm>
            <a:off x="7356784" y="4558220"/>
            <a:ext cx="1133959" cy="1921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dirty="0"/>
              <a:t>AuthenticationFilter</a:t>
            </a:r>
            <a:endParaRPr kumimoji="1" lang="ja-JP" altLang="en-US" sz="800" dirty="0"/>
          </a:p>
        </p:txBody>
      </p:sp>
      <p:cxnSp>
        <p:nvCxnSpPr>
          <p:cNvPr id="115" name="直線矢印コネクタ 114">
            <a:extLst>
              <a:ext uri="{FF2B5EF4-FFF2-40B4-BE49-F238E27FC236}">
                <a16:creationId xmlns:a16="http://schemas.microsoft.com/office/drawing/2014/main" id="{7BE2FBCF-C9EF-5C62-49BC-17BF2D27A84B}"/>
              </a:ext>
            </a:extLst>
          </p:cNvPr>
          <p:cNvCxnSpPr>
            <a:cxnSpLocks/>
            <a:stCxn id="143" idx="1"/>
          </p:cNvCxnSpPr>
          <p:nvPr/>
        </p:nvCxnSpPr>
        <p:spPr>
          <a:xfrm flipH="1" flipV="1">
            <a:off x="4477567" y="5463965"/>
            <a:ext cx="692806" cy="475600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6" name="楕円 155">
            <a:extLst>
              <a:ext uri="{FF2B5EF4-FFF2-40B4-BE49-F238E27FC236}">
                <a16:creationId xmlns:a16="http://schemas.microsoft.com/office/drawing/2014/main" id="{4FEB4A41-839C-DCAF-4AB2-B48668FFB88B}"/>
              </a:ext>
            </a:extLst>
          </p:cNvPr>
          <p:cNvSpPr/>
          <p:nvPr/>
        </p:nvSpPr>
        <p:spPr>
          <a:xfrm>
            <a:off x="9455782" y="1847763"/>
            <a:ext cx="2042444" cy="1856277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bIns="0" rtlCol="0" anchor="t"/>
          <a:lstStyle/>
          <a:p>
            <a:pPr algn="ctr"/>
            <a:endParaRPr kumimoji="1" lang="ja-JP" altLang="en-US" sz="1100" dirty="0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8B239456-9299-9BEA-61CC-095203476765}"/>
              </a:ext>
            </a:extLst>
          </p:cNvPr>
          <p:cNvSpPr txBox="1"/>
          <p:nvPr/>
        </p:nvSpPr>
        <p:spPr>
          <a:xfrm>
            <a:off x="7601122" y="5083971"/>
            <a:ext cx="16049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600" dirty="0">
                <a:solidFill>
                  <a:srgbClr val="FF0000"/>
                </a:solidFill>
              </a:rPr>
              <a:t>gRPC</a:t>
            </a:r>
            <a:r>
              <a:rPr kumimoji="1" lang="ja-JP" altLang="en-US" sz="1600" dirty="0">
                <a:solidFill>
                  <a:srgbClr val="FF0000"/>
                </a:solidFill>
              </a:rPr>
              <a:t>クライアント</a:t>
            </a: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9AF6BA52-1CE8-445A-1730-2C31BFE3D0C5}"/>
              </a:ext>
            </a:extLst>
          </p:cNvPr>
          <p:cNvSpPr txBox="1"/>
          <p:nvPr/>
        </p:nvSpPr>
        <p:spPr>
          <a:xfrm>
            <a:off x="5207113" y="6122524"/>
            <a:ext cx="14125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600" dirty="0">
                <a:solidFill>
                  <a:srgbClr val="FF0000"/>
                </a:solidFill>
              </a:rPr>
              <a:t>gRPC</a:t>
            </a:r>
            <a:r>
              <a:rPr kumimoji="1" lang="ja-JP" altLang="en-US" sz="1600" dirty="0">
                <a:solidFill>
                  <a:srgbClr val="FF0000"/>
                </a:solidFill>
              </a:rPr>
              <a:t>サーバー</a:t>
            </a:r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A76E0049-8301-10EF-C136-7541C2575112}"/>
              </a:ext>
            </a:extLst>
          </p:cNvPr>
          <p:cNvSpPr/>
          <p:nvPr/>
        </p:nvSpPr>
        <p:spPr>
          <a:xfrm>
            <a:off x="10059389" y="2657907"/>
            <a:ext cx="846312" cy="2235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900" dirty="0"/>
              <a:t>ViewModel</a:t>
            </a:r>
            <a:endParaRPr kumimoji="1" lang="ja-JP" altLang="en-US" sz="900" dirty="0"/>
          </a:p>
        </p:txBody>
      </p:sp>
      <p:cxnSp>
        <p:nvCxnSpPr>
          <p:cNvPr id="33" name="直線矢印コネクタ 32">
            <a:extLst>
              <a:ext uri="{FF2B5EF4-FFF2-40B4-BE49-F238E27FC236}">
                <a16:creationId xmlns:a16="http://schemas.microsoft.com/office/drawing/2014/main" id="{A3B7ECB3-2E85-61A4-FDF0-29DA80771D2E}"/>
              </a:ext>
            </a:extLst>
          </p:cNvPr>
          <p:cNvCxnSpPr>
            <a:cxnSpLocks/>
            <a:stCxn id="22" idx="1"/>
            <a:endCxn id="8" idx="3"/>
          </p:cNvCxnSpPr>
          <p:nvPr/>
        </p:nvCxnSpPr>
        <p:spPr>
          <a:xfrm flipH="1">
            <a:off x="8866859" y="2769667"/>
            <a:ext cx="1192530" cy="1468742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arrow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D1B7F8A6-8C53-BE0D-B31D-6C03C4D47644}"/>
              </a:ext>
            </a:extLst>
          </p:cNvPr>
          <p:cNvSpPr txBox="1"/>
          <p:nvPr/>
        </p:nvSpPr>
        <p:spPr>
          <a:xfrm>
            <a:off x="9996675" y="2053595"/>
            <a:ext cx="9717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200" dirty="0"/>
              <a:t>購買ドメイン</a:t>
            </a:r>
          </a:p>
        </p:txBody>
      </p:sp>
      <p:sp>
        <p:nvSpPr>
          <p:cNvPr id="140" name="正方形/長方形 139">
            <a:extLst>
              <a:ext uri="{FF2B5EF4-FFF2-40B4-BE49-F238E27FC236}">
                <a16:creationId xmlns:a16="http://schemas.microsoft.com/office/drawing/2014/main" id="{2236B579-ABA9-F86F-455D-E895A362BABE}"/>
              </a:ext>
            </a:extLst>
          </p:cNvPr>
          <p:cNvSpPr/>
          <p:nvPr/>
        </p:nvSpPr>
        <p:spPr>
          <a:xfrm>
            <a:off x="3219873" y="5264696"/>
            <a:ext cx="1400128" cy="1921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dirty="0"/>
              <a:t>UserSerializer</a:t>
            </a:r>
            <a:endParaRPr kumimoji="1" lang="ja-JP" altLang="en-US" sz="800" dirty="0"/>
          </a:p>
        </p:txBody>
      </p:sp>
      <p:cxnSp>
        <p:nvCxnSpPr>
          <p:cNvPr id="170" name="直線矢印コネクタ 169">
            <a:extLst>
              <a:ext uri="{FF2B5EF4-FFF2-40B4-BE49-F238E27FC236}">
                <a16:creationId xmlns:a16="http://schemas.microsoft.com/office/drawing/2014/main" id="{57C32E88-0BCC-8814-7D98-1AD24B302A0C}"/>
              </a:ext>
            </a:extLst>
          </p:cNvPr>
          <p:cNvCxnSpPr>
            <a:cxnSpLocks/>
            <a:stCxn id="140" idx="0"/>
            <a:endCxn id="62" idx="2"/>
          </p:cNvCxnSpPr>
          <p:nvPr/>
        </p:nvCxnSpPr>
        <p:spPr>
          <a:xfrm flipV="1">
            <a:off x="3919937" y="3305856"/>
            <a:ext cx="1952996" cy="1958840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3" name="直線矢印コネクタ 172">
            <a:extLst>
              <a:ext uri="{FF2B5EF4-FFF2-40B4-BE49-F238E27FC236}">
                <a16:creationId xmlns:a16="http://schemas.microsoft.com/office/drawing/2014/main" id="{2D2F992F-5D82-B566-07A1-3FB40804F95E}"/>
              </a:ext>
            </a:extLst>
          </p:cNvPr>
          <p:cNvCxnSpPr>
            <a:cxnSpLocks/>
            <a:stCxn id="30" idx="0"/>
            <a:endCxn id="62" idx="2"/>
          </p:cNvCxnSpPr>
          <p:nvPr/>
        </p:nvCxnSpPr>
        <p:spPr>
          <a:xfrm flipV="1">
            <a:off x="5863888" y="3305856"/>
            <a:ext cx="9045" cy="1116994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フリーフォーム: 図形 16">
            <a:extLst>
              <a:ext uri="{FF2B5EF4-FFF2-40B4-BE49-F238E27FC236}">
                <a16:creationId xmlns:a16="http://schemas.microsoft.com/office/drawing/2014/main" id="{DC1F985A-379B-0D25-ADAC-1B8F7EDE526A}"/>
              </a:ext>
            </a:extLst>
          </p:cNvPr>
          <p:cNvSpPr/>
          <p:nvPr/>
        </p:nvSpPr>
        <p:spPr>
          <a:xfrm>
            <a:off x="4056077" y="2818701"/>
            <a:ext cx="6455329" cy="3349607"/>
          </a:xfrm>
          <a:custGeom>
            <a:avLst/>
            <a:gdLst>
              <a:gd name="connsiteX0" fmla="*/ 6455329 w 6455329"/>
              <a:gd name="connsiteY0" fmla="*/ 0 h 3349607"/>
              <a:gd name="connsiteX1" fmla="*/ 3779240 w 6455329"/>
              <a:gd name="connsiteY1" fmla="*/ 2269222 h 3349607"/>
              <a:gd name="connsiteX2" fmla="*/ 2273417 w 6455329"/>
              <a:gd name="connsiteY2" fmla="*/ 3284290 h 3349607"/>
              <a:gd name="connsiteX3" fmla="*/ 935373 w 6455329"/>
              <a:gd name="connsiteY3" fmla="*/ 3183622 h 3349607"/>
              <a:gd name="connsiteX4" fmla="*/ 0 w 6455329"/>
              <a:gd name="connsiteY4" fmla="*/ 2655116 h 3349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55329" h="3349607">
                <a:moveTo>
                  <a:pt x="6455329" y="0"/>
                </a:moveTo>
                <a:cubicBezTo>
                  <a:pt x="5465777" y="860920"/>
                  <a:pt x="4476225" y="1721840"/>
                  <a:pt x="3779240" y="2269222"/>
                </a:cubicBezTo>
                <a:cubicBezTo>
                  <a:pt x="3082255" y="2816604"/>
                  <a:pt x="2747395" y="3131890"/>
                  <a:pt x="2273417" y="3284290"/>
                </a:cubicBezTo>
                <a:cubicBezTo>
                  <a:pt x="1799439" y="3436690"/>
                  <a:pt x="1314276" y="3288484"/>
                  <a:pt x="935373" y="3183622"/>
                </a:cubicBezTo>
                <a:cubicBezTo>
                  <a:pt x="556470" y="3078760"/>
                  <a:pt x="278235" y="2866938"/>
                  <a:pt x="0" y="2655116"/>
                </a:cubicBezTo>
              </a:path>
            </a:pathLst>
          </a:custGeom>
          <a:noFill/>
          <a:ln w="38100">
            <a:solidFill>
              <a:srgbClr val="C00000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8CE5AC6B-21D3-A016-FD24-D5B135785307}"/>
              </a:ext>
            </a:extLst>
          </p:cNvPr>
          <p:cNvSpPr txBox="1"/>
          <p:nvPr/>
        </p:nvSpPr>
        <p:spPr>
          <a:xfrm>
            <a:off x="6836566" y="4826484"/>
            <a:ext cx="30364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dirty="0">
                <a:highlight>
                  <a:srgbClr val="FFFF00"/>
                </a:highlight>
              </a:rPr>
              <a:t>②</a:t>
            </a:r>
            <a:r>
              <a:rPr kumimoji="1" lang="en-US" altLang="ja-JP" sz="1400" dirty="0">
                <a:highlight>
                  <a:srgbClr val="FFFF00"/>
                </a:highlight>
              </a:rPr>
              <a:t> </a:t>
            </a:r>
            <a:r>
              <a:rPr kumimoji="1" lang="ja-JP" altLang="en-US" sz="1400" dirty="0">
                <a:highlight>
                  <a:srgbClr val="FFFF00"/>
                </a:highlight>
              </a:rPr>
              <a:t>ヘッダーに</a:t>
            </a:r>
            <a:r>
              <a:rPr kumimoji="1" lang="en-US" altLang="ja-JP" sz="1400" dirty="0">
                <a:highlight>
                  <a:srgbClr val="FFFF00"/>
                </a:highlight>
              </a:rPr>
              <a:t>JWT</a:t>
            </a:r>
            <a:r>
              <a:rPr kumimoji="1" lang="ja-JP" altLang="en-US" sz="1400" dirty="0">
                <a:highlight>
                  <a:srgbClr val="FFFF00"/>
                </a:highlight>
              </a:rPr>
              <a:t>を付与して呼び出す</a:t>
            </a: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345DECAB-D18D-7709-924E-2F2D93612B9B}"/>
              </a:ext>
            </a:extLst>
          </p:cNvPr>
          <p:cNvSpPr txBox="1"/>
          <p:nvPr/>
        </p:nvSpPr>
        <p:spPr>
          <a:xfrm>
            <a:off x="3069257" y="6033070"/>
            <a:ext cx="2210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dirty="0">
                <a:highlight>
                  <a:srgbClr val="FFFF00"/>
                </a:highlight>
              </a:rPr>
              <a:t>③</a:t>
            </a:r>
            <a:r>
              <a:rPr kumimoji="1" lang="en-US" altLang="ja-JP" sz="1400" dirty="0">
                <a:highlight>
                  <a:srgbClr val="FFFF00"/>
                </a:highlight>
              </a:rPr>
              <a:t> JWT</a:t>
            </a:r>
            <a:r>
              <a:rPr kumimoji="1" lang="ja-JP" altLang="en-US" sz="1400" dirty="0">
                <a:highlight>
                  <a:srgbClr val="FFFF00"/>
                </a:highlight>
              </a:rPr>
              <a:t>を復号して検証する</a:t>
            </a: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74D260BC-C024-2E5D-7C9E-A4AE0E5EA2C6}"/>
              </a:ext>
            </a:extLst>
          </p:cNvPr>
          <p:cNvSpPr txBox="1"/>
          <p:nvPr/>
        </p:nvSpPr>
        <p:spPr>
          <a:xfrm>
            <a:off x="9788435" y="2953195"/>
            <a:ext cx="21451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dirty="0">
                <a:highlight>
                  <a:srgbClr val="FFFF00"/>
                </a:highlight>
              </a:rPr>
              <a:t>①</a:t>
            </a:r>
            <a:r>
              <a:rPr kumimoji="1" lang="en-US" altLang="ja-JP" sz="1400" dirty="0">
                <a:highlight>
                  <a:srgbClr val="FFFF00"/>
                </a:highlight>
              </a:rPr>
              <a:t> </a:t>
            </a:r>
            <a:r>
              <a:rPr kumimoji="1" lang="ja-JP" altLang="en-US" sz="1400" dirty="0">
                <a:highlight>
                  <a:srgbClr val="FFFF00"/>
                </a:highlight>
              </a:rPr>
              <a:t>何らかのユーザー操作</a:t>
            </a: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E3E1DEDE-65A9-B35C-FE4E-246EEDAE3F44}"/>
              </a:ext>
            </a:extLst>
          </p:cNvPr>
          <p:cNvSpPr txBox="1"/>
          <p:nvPr/>
        </p:nvSpPr>
        <p:spPr>
          <a:xfrm>
            <a:off x="5819207" y="5556564"/>
            <a:ext cx="30941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dirty="0">
                <a:highlight>
                  <a:srgbClr val="FFFF00"/>
                </a:highlight>
              </a:rPr>
              <a:t>④</a:t>
            </a:r>
            <a:r>
              <a:rPr kumimoji="1" lang="en-US" altLang="ja-JP" sz="1400" dirty="0">
                <a:highlight>
                  <a:srgbClr val="FFFF00"/>
                </a:highlight>
              </a:rPr>
              <a:t> </a:t>
            </a:r>
            <a:r>
              <a:rPr kumimoji="1" lang="ja-JP" altLang="en-US" sz="1400" dirty="0">
                <a:highlight>
                  <a:srgbClr val="FFFF00"/>
                </a:highlight>
              </a:rPr>
              <a:t>コンテキストに認証情報をセットする</a:t>
            </a:r>
          </a:p>
        </p:txBody>
      </p:sp>
    </p:spTree>
    <p:extLst>
      <p:ext uri="{BB962C8B-B14F-4D97-AF65-F5344CB8AC3E}">
        <p14:creationId xmlns:p14="http://schemas.microsoft.com/office/powerpoint/2010/main" val="4282448239"/>
      </p:ext>
    </p:extLst>
  </p:cSld>
  <p:clrMapOvr>
    <a:masterClrMapping/>
  </p:clrMapOvr>
</p:sld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15510</TotalTime>
  <Words>829</Words>
  <Application>Microsoft Office PowerPoint</Application>
  <PresentationFormat>ワイド画面</PresentationFormat>
  <Paragraphs>377</Paragraphs>
  <Slides>51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2</vt:i4>
      </vt:variant>
      <vt:variant>
        <vt:lpstr>スライド タイトル</vt:lpstr>
      </vt:variant>
      <vt:variant>
        <vt:i4>51</vt:i4>
      </vt:variant>
    </vt:vector>
  </HeadingPairs>
  <TitlesOfParts>
    <vt:vector size="59" baseType="lpstr">
      <vt:lpstr>游ゴシック</vt:lpstr>
      <vt:lpstr>游ゴシック Light</vt:lpstr>
      <vt:lpstr>Arial</vt:lpstr>
      <vt:lpstr>Calibri</vt:lpstr>
      <vt:lpstr>Calibri Light</vt:lpstr>
      <vt:lpstr>Wingdings 2</vt:lpstr>
      <vt:lpstr>HDOfficeLightV0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中村充志</dc:creator>
  <cp:lastModifiedBy>Nakamura Atsushi A (中村 充志)</cp:lastModifiedBy>
  <cp:revision>148</cp:revision>
  <dcterms:created xsi:type="dcterms:W3CDTF">2022-07-28T20:39:41Z</dcterms:created>
  <dcterms:modified xsi:type="dcterms:W3CDTF">2023-04-17T21:32:34Z</dcterms:modified>
</cp:coreProperties>
</file>